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92" r:id="rId4"/>
    <p:sldId id="293" r:id="rId5"/>
    <p:sldId id="259" r:id="rId6"/>
    <p:sldId id="257" r:id="rId7"/>
    <p:sldId id="260" r:id="rId8"/>
    <p:sldId id="258" r:id="rId9"/>
    <p:sldId id="262" r:id="rId10"/>
    <p:sldId id="263" r:id="rId11"/>
    <p:sldId id="264" r:id="rId12"/>
    <p:sldId id="265" r:id="rId13"/>
    <p:sldId id="266" r:id="rId14"/>
    <p:sldId id="272" r:id="rId15"/>
    <p:sldId id="273" r:id="rId16"/>
    <p:sldId id="274" r:id="rId17"/>
    <p:sldId id="294" r:id="rId18"/>
    <p:sldId id="268" r:id="rId19"/>
    <p:sldId id="269" r:id="rId20"/>
    <p:sldId id="270" r:id="rId21"/>
    <p:sldId id="271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7" r:id="rId30"/>
    <p:sldId id="286" r:id="rId31"/>
    <p:sldId id="261" r:id="rId32"/>
    <p:sldId id="285" r:id="rId33"/>
    <p:sldId id="289" r:id="rId34"/>
    <p:sldId id="291" r:id="rId35"/>
    <p:sldId id="290" r:id="rId36"/>
    <p:sldId id="295" r:id="rId37"/>
    <p:sldId id="299" r:id="rId38"/>
    <p:sldId id="300" r:id="rId39"/>
    <p:sldId id="26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38" autoAdjust="0"/>
    <p:restoredTop sz="94660"/>
  </p:normalViewPr>
  <p:slideViewPr>
    <p:cSldViewPr>
      <p:cViewPr varScale="1">
        <p:scale>
          <a:sx n="116" d="100"/>
          <a:sy n="116" d="100"/>
        </p:scale>
        <p:origin x="1902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1600-1DDC-425F-BE01-8EC50949C85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D0DA-45E4-47D2-8787-392300F66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6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-116457" y="108695"/>
            <a:ext cx="6381328" cy="616393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3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76672"/>
            <a:ext cx="4499992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64088" y="6453336"/>
            <a:ext cx="3779912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948264" y="22421"/>
            <a:ext cx="2195736" cy="38224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고고몰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가칭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1640334"/>
              </p:ext>
            </p:extLst>
          </p:nvPr>
        </p:nvGraphicFramePr>
        <p:xfrm>
          <a:off x="6951591" y="548679"/>
          <a:ext cx="2192409" cy="6309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8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3385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 userDrawn="1"/>
        </p:nvCxnSpPr>
        <p:spPr>
          <a:xfrm>
            <a:off x="251520" y="404664"/>
            <a:ext cx="61926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0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948264" y="22421"/>
            <a:ext cx="2195736" cy="38224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고고몰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가칭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404664"/>
            <a:ext cx="61926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84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1600-1DDC-425F-BE01-8EC50949C85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0D0DA-45E4-47D2-8787-392300F66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6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2" r:id="rId5"/>
    <p:sldLayoutId id="2147483651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nside.ags-automation.de/KundenPortal/Modul_Produktkatalog_AGS/product_tasks.aspx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eba-systeme.com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main/inde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rg-eoat.com/contact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emicorp.com/products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126876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고고그룹</a:t>
            </a:r>
            <a:r>
              <a:rPr lang="en-US" altLang="ko-KR" dirty="0"/>
              <a:t> - </a:t>
            </a:r>
            <a:r>
              <a:rPr lang="ko-KR" altLang="en-US" dirty="0"/>
              <a:t>쇼핑몰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9992" y="2473411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/>
              <a:t>고고몰</a:t>
            </a:r>
            <a:r>
              <a:rPr lang="en-US" altLang="ko-KR" sz="4800" dirty="0"/>
              <a:t>(</a:t>
            </a:r>
            <a:r>
              <a:rPr lang="ko-KR" altLang="en-US" sz="4800" dirty="0"/>
              <a:t>가칭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420663" y="357977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 1.0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0608" y="422446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2020-02-04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6944" y="48691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기획 서원일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53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381" y="89942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상품 리스트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EMI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7119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04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9381" y="89942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상세 화면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EMI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7119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4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69727" y="521274"/>
            <a:ext cx="19816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https://www.piab.com/ko-KR/</a:t>
            </a:r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10527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en-US" altLang="ko-KR" sz="1100" dirty="0" err="1">
                <a:solidFill>
                  <a:schemeClr val="tx1"/>
                </a:solidFill>
              </a:rPr>
              <a:t>Piab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6705600" cy="416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53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8" y="1527577"/>
            <a:ext cx="5195044" cy="463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640" y="105273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 상세 페이지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en-US" altLang="ko-KR" sz="1100" dirty="0" err="1">
                <a:solidFill>
                  <a:schemeClr val="tx1"/>
                </a:solidFill>
              </a:rPr>
              <a:t>Piab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오른쪽 중괄호 11"/>
          <p:cNvSpPr/>
          <p:nvPr/>
        </p:nvSpPr>
        <p:spPr>
          <a:xfrm flipH="1">
            <a:off x="2623672" y="3394958"/>
            <a:ext cx="216024" cy="19798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28781" y="345208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선택한 상품 비교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1453906" y="3864148"/>
            <a:ext cx="606915" cy="216024"/>
          </a:xfrm>
          <a:prstGeom prst="downArrow">
            <a:avLst/>
          </a:prstGeom>
          <a:solidFill>
            <a:srgbClr val="FFFF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" y="4279900"/>
            <a:ext cx="3335337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1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6540" y="494991"/>
            <a:ext cx="4781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2"/>
              </a:rPr>
              <a:t>https://inside.ags-automation.de/KundenPortal/Modul_Produktkatalog_AGS/product_tasks.aspx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470090" y="1115452"/>
            <a:ext cx="1748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AGS AUTOMATION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4. AGS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01" y="1628800"/>
            <a:ext cx="5657850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6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31988" y="1043444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EINS(YUDO)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5. EINS(YUDO)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8" y="1484784"/>
            <a:ext cx="5657850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81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60821" y="515593"/>
            <a:ext cx="2111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https://www.feba-systeme.com/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6. FEBA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61" y="1484784"/>
            <a:ext cx="5657850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91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1953072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국내 </a:t>
            </a:r>
            <a:r>
              <a:rPr lang="en-US" altLang="ko-KR" sz="2400" b="1" dirty="0"/>
              <a:t>Bench Marking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44008" y="1953072"/>
            <a:ext cx="1997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u="sng" dirty="0"/>
              <a:t>디바이스 </a:t>
            </a:r>
            <a:r>
              <a:rPr lang="ko-KR" altLang="en-US" b="1" u="sng" dirty="0" err="1"/>
              <a:t>마트</a:t>
            </a:r>
            <a:endParaRPr lang="en-US" altLang="ko-KR" b="1" u="sng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u="sng" dirty="0" err="1"/>
              <a:t>MiSUMi</a:t>
            </a:r>
            <a:endParaRPr lang="en-US" altLang="ko-KR" b="1" u="sng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메카솔루션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엘레파츠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33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10" y="1878359"/>
            <a:ext cx="5657850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6" name="오른쪽 중괄호 5"/>
          <p:cNvSpPr/>
          <p:nvPr/>
        </p:nvSpPr>
        <p:spPr>
          <a:xfrm flipH="1">
            <a:off x="1835696" y="2875729"/>
            <a:ext cx="144016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2490" y="285293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GNB</a:t>
            </a:r>
            <a:endParaRPr lang="ko-KR" altLang="en-US" sz="1100" dirty="0"/>
          </a:p>
        </p:txBody>
      </p:sp>
      <p:sp>
        <p:nvSpPr>
          <p:cNvPr id="8" name="오른쪽 중괄호 7"/>
          <p:cNvSpPr/>
          <p:nvPr/>
        </p:nvSpPr>
        <p:spPr>
          <a:xfrm flipH="1">
            <a:off x="1835364" y="3114546"/>
            <a:ext cx="144016" cy="2114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7437" y="3948795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Main </a:t>
            </a:r>
          </a:p>
          <a:p>
            <a:r>
              <a:rPr lang="en-US" altLang="ko-KR" sz="1100" dirty="0"/>
              <a:t>Promotion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2875729"/>
            <a:ext cx="936104" cy="242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9592" y="1916832"/>
            <a:ext cx="1008112" cy="288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</a:p>
        </p:txBody>
      </p:sp>
      <p:cxnSp>
        <p:nvCxnSpPr>
          <p:cNvPr id="12" name="직선 연결선 11"/>
          <p:cNvCxnSpPr>
            <a:stCxn id="10" idx="3"/>
            <a:endCxn id="4" idx="0"/>
          </p:cNvCxnSpPr>
          <p:nvPr/>
        </p:nvCxnSpPr>
        <p:spPr>
          <a:xfrm>
            <a:off x="1907704" y="2060848"/>
            <a:ext cx="1116124" cy="81488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078725" y="532719"/>
            <a:ext cx="2512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3"/>
              </a:rPr>
              <a:t>http://www.devicemart.co.kr/main/index</a:t>
            </a:r>
            <a:endParaRPr lang="ko-KR" altLang="en-US" sz="10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02563"/>
              </p:ext>
            </p:extLst>
          </p:nvPr>
        </p:nvGraphicFramePr>
        <p:xfrm>
          <a:off x="2360114" y="1412776"/>
          <a:ext cx="544394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7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카테고리 전체보기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신상품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베스트상품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기획전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브랜드존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메이커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세일존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디바이스 </a:t>
            </a:r>
            <a:r>
              <a:rPr lang="ko-KR" altLang="en-US" sz="1100" dirty="0" err="1">
                <a:solidFill>
                  <a:schemeClr val="tx1"/>
                </a:solidFill>
              </a:rPr>
              <a:t>마트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6753" y="86264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81568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84" y="1432718"/>
            <a:ext cx="5651500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32092" y="2204863"/>
            <a:ext cx="2664296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1892" y="1245919"/>
            <a:ext cx="1008112" cy="288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</a:p>
        </p:txBody>
      </p:sp>
      <p:cxnSp>
        <p:nvCxnSpPr>
          <p:cNvPr id="9" name="직선 연결선 8"/>
          <p:cNvCxnSpPr>
            <a:stCxn id="8" idx="3"/>
            <a:endCxn id="7" idx="0"/>
          </p:cNvCxnSpPr>
          <p:nvPr/>
        </p:nvCxnSpPr>
        <p:spPr>
          <a:xfrm>
            <a:off x="1740004" y="1389935"/>
            <a:ext cx="2124236" cy="81492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4312" y="1583119"/>
            <a:ext cx="1152128" cy="382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</a:rPr>
              <a:t>카테고리의 </a:t>
            </a:r>
            <a:r>
              <a:rPr lang="en-US" altLang="ko-KR" sz="800" dirty="0">
                <a:solidFill>
                  <a:schemeClr val="tx1"/>
                </a:solidFill>
              </a:rPr>
              <a:t>3depth</a:t>
            </a:r>
            <a:r>
              <a:rPr lang="ko-KR" altLang="en-US" sz="800" dirty="0">
                <a:solidFill>
                  <a:schemeClr val="tx1"/>
                </a:solidFill>
              </a:rPr>
              <a:t>까지만 노출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96388" y="2348880"/>
            <a:ext cx="1944216" cy="2160239"/>
          </a:xfrm>
          <a:prstGeom prst="rect">
            <a:avLst/>
          </a:prstGeom>
          <a:solidFill>
            <a:schemeClr val="tx2">
              <a:lumMod val="20000"/>
              <a:lumOff val="80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88676" y="3429000"/>
            <a:ext cx="1008112" cy="288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프로모션영역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7" idx="1"/>
            <a:endCxn id="16" idx="3"/>
          </p:cNvCxnSpPr>
          <p:nvPr/>
        </p:nvCxnSpPr>
        <p:spPr>
          <a:xfrm flipH="1" flipV="1">
            <a:off x="7140604" y="3429000"/>
            <a:ext cx="648072" cy="14401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디바이스 </a:t>
            </a:r>
            <a:r>
              <a:rPr lang="ko-KR" altLang="en-US" sz="1100" dirty="0" err="1">
                <a:solidFill>
                  <a:schemeClr val="tx1"/>
                </a:solidFill>
              </a:rPr>
              <a:t>마트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6753" y="862648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페이지 </a:t>
            </a:r>
            <a:r>
              <a:rPr lang="en-US" altLang="ko-KR" sz="1200" dirty="0"/>
              <a:t>–</a:t>
            </a:r>
            <a:r>
              <a:rPr lang="ko-KR" altLang="en-US" sz="1200" dirty="0"/>
              <a:t>전체 카테고리</a:t>
            </a:r>
          </a:p>
        </p:txBody>
      </p:sp>
    </p:spTree>
    <p:extLst>
      <p:ext uri="{BB962C8B-B14F-4D97-AF65-F5344CB8AC3E}">
        <p14:creationId xmlns:p14="http://schemas.microsoft.com/office/powerpoint/2010/main" val="388281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759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5696" y="1988840"/>
            <a:ext cx="56412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기획서는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프로젝트인 가칭</a:t>
            </a:r>
            <a:r>
              <a:rPr lang="en-US" altLang="ko-KR" dirty="0"/>
              <a:t>:</a:t>
            </a:r>
            <a:r>
              <a:rPr lang="ko-KR" altLang="en-US" dirty="0" err="1"/>
              <a:t>고고몰개발을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초안적으로 </a:t>
            </a:r>
            <a:r>
              <a:rPr lang="ko-KR" altLang="en-US" dirty="0" err="1"/>
              <a:t>의견모아</a:t>
            </a:r>
            <a:r>
              <a:rPr lang="ko-KR" altLang="en-US" dirty="0"/>
              <a:t> 개발하기 위해 작성하였습니다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각자 살펴보시고</a:t>
            </a:r>
            <a:r>
              <a:rPr lang="en-US" altLang="ko-KR" dirty="0"/>
              <a:t>, </a:t>
            </a:r>
            <a:r>
              <a:rPr lang="ko-KR" altLang="en-US" dirty="0"/>
              <a:t>좋은 의견은 첨부 </a:t>
            </a:r>
            <a:r>
              <a:rPr lang="ko-KR" altLang="en-US" dirty="0" err="1"/>
              <a:t>부탁드립니다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382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21" y="1348010"/>
            <a:ext cx="5657850" cy="40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81710" y="2644154"/>
            <a:ext cx="460851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2208" y="2688768"/>
            <a:ext cx="1008112" cy="3846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하부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카테고리영역</a:t>
            </a:r>
          </a:p>
        </p:txBody>
      </p:sp>
      <p:cxnSp>
        <p:nvCxnSpPr>
          <p:cNvPr id="11" name="직선 연결선 10"/>
          <p:cNvCxnSpPr>
            <a:stCxn id="10" idx="3"/>
            <a:endCxn id="9" idx="1"/>
          </p:cNvCxnSpPr>
          <p:nvPr/>
        </p:nvCxnSpPr>
        <p:spPr>
          <a:xfrm>
            <a:off x="1950320" y="2881080"/>
            <a:ext cx="631390" cy="5110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디바이스 </a:t>
            </a:r>
            <a:r>
              <a:rPr lang="ko-KR" altLang="en-US" sz="1100" dirty="0" err="1">
                <a:solidFill>
                  <a:schemeClr val="tx1"/>
                </a:solidFill>
              </a:rPr>
              <a:t>마트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서브페이지</a:t>
            </a:r>
          </a:p>
        </p:txBody>
      </p:sp>
    </p:spTree>
    <p:extLst>
      <p:ext uri="{BB962C8B-B14F-4D97-AF65-F5344CB8AC3E}">
        <p14:creationId xmlns:p14="http://schemas.microsoft.com/office/powerpoint/2010/main" val="32630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89" y="1412776"/>
            <a:ext cx="5657850" cy="402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78596" y="1988840"/>
            <a:ext cx="4752528" cy="338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디바이스 </a:t>
            </a:r>
            <a:r>
              <a:rPr lang="ko-KR" altLang="en-US" sz="1100" dirty="0" err="1">
                <a:solidFill>
                  <a:schemeClr val="tx1"/>
                </a:solidFill>
              </a:rPr>
              <a:t>마트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서브페이지</a:t>
            </a:r>
          </a:p>
        </p:txBody>
      </p:sp>
    </p:spTree>
    <p:extLst>
      <p:ext uri="{BB962C8B-B14F-4D97-AF65-F5344CB8AC3E}">
        <p14:creationId xmlns:p14="http://schemas.microsoft.com/office/powerpoint/2010/main" val="427731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61" y="1829192"/>
            <a:ext cx="5657850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01761" y="2348096"/>
            <a:ext cx="936104" cy="201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8329" y="2029584"/>
            <a:ext cx="1008112" cy="288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</a:p>
        </p:txBody>
      </p:sp>
      <p:cxnSp>
        <p:nvCxnSpPr>
          <p:cNvPr id="15" name="직선 연결선 14"/>
          <p:cNvCxnSpPr>
            <a:stCxn id="14" idx="3"/>
            <a:endCxn id="13" idx="1"/>
          </p:cNvCxnSpPr>
          <p:nvPr/>
        </p:nvCxnSpPr>
        <p:spPr>
          <a:xfrm>
            <a:off x="1966441" y="2173600"/>
            <a:ext cx="735320" cy="1182609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MiSUMi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메인페이지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8015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42" y="1723668"/>
            <a:ext cx="5657850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43024" y="2235344"/>
            <a:ext cx="4521264" cy="201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1916832"/>
            <a:ext cx="1008112" cy="735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</a:t>
            </a:r>
          </a:p>
        </p:txBody>
      </p:sp>
      <p:cxnSp>
        <p:nvCxnSpPr>
          <p:cNvPr id="11" name="직선 연결선 10"/>
          <p:cNvCxnSpPr>
            <a:stCxn id="8" idx="3"/>
            <a:endCxn id="7" idx="1"/>
          </p:cNvCxnSpPr>
          <p:nvPr/>
        </p:nvCxnSpPr>
        <p:spPr>
          <a:xfrm>
            <a:off x="1907704" y="2284492"/>
            <a:ext cx="735320" cy="95896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MiSUMi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753" y="862648"/>
            <a:ext cx="2048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메인페이지</a:t>
            </a: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전체카테고리</a:t>
            </a:r>
          </a:p>
        </p:txBody>
      </p:sp>
    </p:spTree>
    <p:extLst>
      <p:ext uri="{BB962C8B-B14F-4D97-AF65-F5344CB8AC3E}">
        <p14:creationId xmlns:p14="http://schemas.microsoft.com/office/powerpoint/2010/main" val="293984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4" y="620688"/>
            <a:ext cx="4949825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69664" y="1772816"/>
            <a:ext cx="934968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9592" y="3457384"/>
            <a:ext cx="1008112" cy="735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</a:t>
            </a:r>
          </a:p>
        </p:txBody>
      </p:sp>
      <p:cxnSp>
        <p:nvCxnSpPr>
          <p:cNvPr id="13" name="직선 연결선 12"/>
          <p:cNvCxnSpPr>
            <a:stCxn id="12" idx="3"/>
            <a:endCxn id="11" idx="1"/>
          </p:cNvCxnSpPr>
          <p:nvPr/>
        </p:nvCxnSpPr>
        <p:spPr>
          <a:xfrm>
            <a:off x="1907704" y="3825044"/>
            <a:ext cx="561960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61400" y="2204864"/>
            <a:ext cx="3960440" cy="129614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812360" y="2413268"/>
            <a:ext cx="1008112" cy="735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썸네일형</a:t>
            </a:r>
            <a:r>
              <a:rPr lang="ko-KR" altLang="en-US" sz="800" dirty="0">
                <a:solidFill>
                  <a:schemeClr val="tx1"/>
                </a:solidFill>
              </a:rPr>
              <a:t> 리스트</a:t>
            </a:r>
          </a:p>
        </p:txBody>
      </p:sp>
      <p:cxnSp>
        <p:nvCxnSpPr>
          <p:cNvPr id="16" name="직선 연결선 15"/>
          <p:cNvCxnSpPr>
            <a:stCxn id="15" idx="1"/>
            <a:endCxn id="14" idx="3"/>
          </p:cNvCxnSpPr>
          <p:nvPr/>
        </p:nvCxnSpPr>
        <p:spPr>
          <a:xfrm flipH="1">
            <a:off x="7421840" y="2780928"/>
            <a:ext cx="390520" cy="7200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MiSUMi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서브페이지</a:t>
            </a:r>
          </a:p>
        </p:txBody>
      </p:sp>
    </p:spTree>
    <p:extLst>
      <p:ext uri="{BB962C8B-B14F-4D97-AF65-F5344CB8AC3E}">
        <p14:creationId xmlns:p14="http://schemas.microsoft.com/office/powerpoint/2010/main" val="66811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27" y="764704"/>
            <a:ext cx="4949825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30272" y="2150640"/>
            <a:ext cx="934968" cy="4166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5218" y="3866130"/>
            <a:ext cx="1008112" cy="735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전체 카테고리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</a:t>
            </a:r>
          </a:p>
        </p:txBody>
      </p:sp>
      <p:cxnSp>
        <p:nvCxnSpPr>
          <p:cNvPr id="6" name="직선 연결선 5"/>
          <p:cNvCxnSpPr>
            <a:stCxn id="5" idx="3"/>
            <a:endCxn id="4" idx="1"/>
          </p:cNvCxnSpPr>
          <p:nvPr/>
        </p:nvCxnSpPr>
        <p:spPr>
          <a:xfrm>
            <a:off x="2283330" y="4233790"/>
            <a:ext cx="446942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79912" y="2150640"/>
            <a:ext cx="3888432" cy="486272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47162" y="2026116"/>
            <a:ext cx="1008112" cy="735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1" idx="1"/>
            <a:endCxn id="10" idx="3"/>
          </p:cNvCxnSpPr>
          <p:nvPr/>
        </p:nvCxnSpPr>
        <p:spPr>
          <a:xfrm flipH="1">
            <a:off x="7668344" y="2393776"/>
            <a:ext cx="27881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79912" y="3553523"/>
            <a:ext cx="3888432" cy="276341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981774" y="4567570"/>
            <a:ext cx="1008112" cy="735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하부 카테고리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8" idx="1"/>
            <a:endCxn id="17" idx="3"/>
          </p:cNvCxnSpPr>
          <p:nvPr/>
        </p:nvCxnSpPr>
        <p:spPr>
          <a:xfrm flipH="1">
            <a:off x="7668344" y="4935230"/>
            <a:ext cx="313430" cy="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MiSUMi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6753" y="86264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상품 리스트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</p:spTree>
    <p:extLst>
      <p:ext uri="{BB962C8B-B14F-4D97-AF65-F5344CB8AC3E}">
        <p14:creationId xmlns:p14="http://schemas.microsoft.com/office/powerpoint/2010/main" val="274410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0836"/>
            <a:ext cx="4945063" cy="537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75856" y="3479697"/>
            <a:ext cx="864096" cy="274745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4485762"/>
            <a:ext cx="1008112" cy="735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옵션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7" idx="3"/>
            <a:endCxn id="6" idx="1"/>
          </p:cNvCxnSpPr>
          <p:nvPr/>
        </p:nvCxnSpPr>
        <p:spPr>
          <a:xfrm>
            <a:off x="2627784" y="4853422"/>
            <a:ext cx="64807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en-US" altLang="ko-KR" sz="1100" dirty="0" err="1">
                <a:solidFill>
                  <a:schemeClr val="tx1"/>
                </a:solidFill>
              </a:rPr>
              <a:t>MiSUMi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상세페이지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</p:spTree>
    <p:extLst>
      <p:ext uri="{BB962C8B-B14F-4D97-AF65-F5344CB8AC3E}">
        <p14:creationId xmlns:p14="http://schemas.microsoft.com/office/powerpoint/2010/main" val="53513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</a:rPr>
              <a:t>메카솔루션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메인페이지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69" y="984007"/>
            <a:ext cx="6419850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44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45146"/>
            <a:ext cx="5651500" cy="39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4. </a:t>
            </a:r>
            <a:r>
              <a:rPr lang="ko-KR" altLang="en-US" sz="1100" dirty="0" err="1">
                <a:solidFill>
                  <a:schemeClr val="tx1"/>
                </a:solidFill>
              </a:rPr>
              <a:t>엘레파츠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6753" y="86264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상세페이지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국내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27784" y="2204864"/>
            <a:ext cx="144016" cy="2736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196725" y="3094112"/>
            <a:ext cx="864096" cy="2160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Icon </a:t>
            </a:r>
            <a:r>
              <a:rPr lang="ko-KR" altLang="en-US" sz="900" dirty="0">
                <a:solidFill>
                  <a:schemeClr val="tx1"/>
                </a:solidFill>
              </a:rPr>
              <a:t>사용</a:t>
            </a:r>
          </a:p>
        </p:txBody>
      </p:sp>
      <p:cxnSp>
        <p:nvCxnSpPr>
          <p:cNvPr id="9" name="직선 화살표 연결선 8"/>
          <p:cNvCxnSpPr>
            <a:stCxn id="3" idx="3"/>
          </p:cNvCxnSpPr>
          <p:nvPr/>
        </p:nvCxnSpPr>
        <p:spPr>
          <a:xfrm>
            <a:off x="2060821" y="3202124"/>
            <a:ext cx="5669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419872" y="2348880"/>
            <a:ext cx="3744416" cy="26642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782828" y="3094112"/>
            <a:ext cx="864096" cy="2663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노출영역</a:t>
            </a:r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>
            <a:off x="7164288" y="3227286"/>
            <a:ext cx="6185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29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1953072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개발화면 초안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1953072"/>
            <a:ext cx="343626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개발 단계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IA(Information Architecture)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메인화면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2depth </a:t>
            </a:r>
            <a:r>
              <a:rPr lang="ko-KR" altLang="en-US" dirty="0"/>
              <a:t>화면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3depth </a:t>
            </a:r>
            <a:r>
              <a:rPr lang="ko-KR" altLang="en-US" dirty="0"/>
              <a:t>화면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상세화면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일반화면</a:t>
            </a:r>
          </a:p>
        </p:txBody>
      </p:sp>
    </p:spTree>
    <p:extLst>
      <p:ext uri="{BB962C8B-B14F-4D97-AF65-F5344CB8AC3E}">
        <p14:creationId xmlns:p14="http://schemas.microsoft.com/office/powerpoint/2010/main" val="320162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9752" y="2704346"/>
            <a:ext cx="4891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해외 </a:t>
            </a:r>
            <a:r>
              <a:rPr lang="en-US" altLang="ko-KR" sz="4000" dirty="0"/>
              <a:t>Bench Marking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9270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38592" y="682628"/>
            <a:ext cx="2016224" cy="576064"/>
          </a:xfrm>
          <a:prstGeom prst="roundRect">
            <a:avLst/>
          </a:prstGeom>
          <a:solidFill>
            <a:srgbClr val="FFFF99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Proto Type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442528" y="682628"/>
            <a:ext cx="2016224" cy="5760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Level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646464" y="682628"/>
            <a:ext cx="2016224" cy="57606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Level 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850400" y="682628"/>
            <a:ext cx="2016224" cy="5760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Level 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8592" y="1711062"/>
            <a:ext cx="2016224" cy="2221994"/>
          </a:xfrm>
          <a:prstGeom prst="rect">
            <a:avLst/>
          </a:prstGeom>
          <a:solidFill>
            <a:srgbClr val="FFFF99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</a:t>
            </a:r>
            <a:r>
              <a:rPr lang="en-US" altLang="ko-KR" sz="900" dirty="0">
                <a:solidFill>
                  <a:schemeClr val="tx1"/>
                </a:solidFill>
              </a:rPr>
              <a:t>DB </a:t>
            </a:r>
            <a:r>
              <a:rPr lang="ko-KR" altLang="en-US" sz="900" dirty="0">
                <a:solidFill>
                  <a:schemeClr val="tx1"/>
                </a:solidFill>
              </a:rPr>
              <a:t>구축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상세정보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정렬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카테고리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판매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고객센터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en-US" altLang="ko-KR" sz="900" dirty="0">
                <a:solidFill>
                  <a:schemeClr val="tx1"/>
                </a:solidFill>
              </a:rPr>
              <a:t>1:1 </a:t>
            </a:r>
            <a:r>
              <a:rPr lang="ko-KR" altLang="en-US" sz="900" dirty="0">
                <a:solidFill>
                  <a:schemeClr val="tx1"/>
                </a:solidFill>
              </a:rPr>
              <a:t>문의 게시판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약식 회사소개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 err="1">
                <a:solidFill>
                  <a:schemeClr val="tx1"/>
                </a:solidFill>
              </a:rPr>
              <a:t>반응형</a:t>
            </a:r>
            <a:r>
              <a:rPr lang="ko-KR" altLang="en-US" sz="900" dirty="0">
                <a:solidFill>
                  <a:schemeClr val="tx1"/>
                </a:solidFill>
              </a:rPr>
              <a:t> 웹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홍보자료 개발</a:t>
            </a: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238592" y="1351022"/>
            <a:ext cx="2016224" cy="36004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개발 영역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42528" y="1711062"/>
            <a:ext cx="2016224" cy="22219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디자인 일부 개편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노출 항목 추가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dirty="0">
                <a:solidFill>
                  <a:schemeClr val="tx1"/>
                </a:solidFill>
              </a:rPr>
              <a:t>상품 상세</a:t>
            </a:r>
            <a:r>
              <a:rPr lang="en-US" altLang="ko-KR" sz="900" dirty="0">
                <a:solidFill>
                  <a:schemeClr val="tx1"/>
                </a:solidFill>
              </a:rPr>
              <a:t>: </a:t>
            </a:r>
            <a:r>
              <a:rPr lang="ko-KR" altLang="en-US" sz="900" dirty="0" err="1">
                <a:solidFill>
                  <a:schemeClr val="tx1"/>
                </a:solidFill>
              </a:rPr>
              <a:t>함께구매한</a:t>
            </a:r>
            <a:r>
              <a:rPr lang="ko-KR" altLang="en-US" sz="900" dirty="0">
                <a:solidFill>
                  <a:schemeClr val="tx1"/>
                </a:solidFill>
              </a:rPr>
              <a:t> 상품</a:t>
            </a:r>
            <a:br>
              <a:rPr lang="en-US" altLang="ko-KR" sz="900" dirty="0">
                <a:solidFill>
                  <a:schemeClr val="tx1"/>
                </a:solidFill>
              </a:rPr>
            </a:b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상품 정렬 기능 업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검색기능 강화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프로모션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온라인 홍보 시스템 구축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빠른 주문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en-US" altLang="ko-KR" sz="900" dirty="0">
                <a:solidFill>
                  <a:schemeClr val="tx1"/>
                </a:solidFill>
              </a:rPr>
              <a:t>Google </a:t>
            </a:r>
            <a:r>
              <a:rPr lang="en-US" altLang="ko-KR" sz="900" dirty="0" err="1">
                <a:solidFill>
                  <a:schemeClr val="tx1"/>
                </a:solidFill>
              </a:rPr>
              <a:t>Analisys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설치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2442528" y="1351022"/>
            <a:ext cx="2016224" cy="36004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개발 영역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46464" y="1711062"/>
            <a:ext cx="2016224" cy="222199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디자인 개편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 err="1">
                <a:solidFill>
                  <a:schemeClr val="tx1"/>
                </a:solidFill>
              </a:rPr>
              <a:t>모바일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ver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개발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회원 참여 공간 마련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판매 책자 제작</a:t>
            </a: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4646464" y="1351022"/>
            <a:ext cx="2016224" cy="36004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개발 영역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63328" y="1711062"/>
            <a:ext cx="2016224" cy="22219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/>
                </a:solidFill>
              </a:rPr>
              <a:t>디자인 개편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44000" indent="-144000">
              <a:lnSpc>
                <a:spcPct val="150000"/>
              </a:lnSpc>
              <a:buAutoNum type="arabicPeriod"/>
            </a:pPr>
            <a:r>
              <a:rPr lang="ko-KR" altLang="en-US" sz="900" dirty="0" err="1">
                <a:solidFill>
                  <a:schemeClr val="tx1"/>
                </a:solidFill>
              </a:rPr>
              <a:t>몰인몰</a:t>
            </a:r>
            <a:r>
              <a:rPr lang="en-US" altLang="ko-KR" sz="900" dirty="0">
                <a:solidFill>
                  <a:schemeClr val="tx1"/>
                </a:solidFill>
              </a:rPr>
              <a:t>(?)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6863328" y="1351022"/>
            <a:ext cx="2016224" cy="36004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개발 영역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4013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단계별 개발항목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64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40137"/>
            <a:ext cx="31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IA (Information Architecture)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89911"/>
              </p:ext>
            </p:extLst>
          </p:nvPr>
        </p:nvGraphicFramePr>
        <p:xfrm>
          <a:off x="683568" y="1052736"/>
          <a:ext cx="7488830" cy="411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7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</a:rPr>
                        <a:t>사이트맵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 depth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2 depth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구매리스트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온라인 문의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</a:rPr>
                        <a:t>3 depth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내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상세페이지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최근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본상품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ID/PW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배송조회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이용안내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개인정보 처리 방침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73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66865" y="877039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86945" y="912113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02903" y="912113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865" y="1218129"/>
            <a:ext cx="682181" cy="1402261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 영역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86945" y="1218129"/>
            <a:ext cx="2539230" cy="1402261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메인 프로모션 영역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6973" y="3573016"/>
            <a:ext cx="3259310" cy="60638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신규 상품 노출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0079" y="4293096"/>
            <a:ext cx="3259310" cy="60638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인기 상품 노출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6865" y="6448183"/>
            <a:ext cx="3259310" cy="18949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0079" y="5013176"/>
            <a:ext cx="3259310" cy="60638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 상품 노출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54505" y="5749752"/>
            <a:ext cx="106909" cy="106909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5" name="타원 24"/>
          <p:cNvSpPr/>
          <p:nvPr/>
        </p:nvSpPr>
        <p:spPr>
          <a:xfrm>
            <a:off x="2254505" y="5987425"/>
            <a:ext cx="106909" cy="106909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6" name="타원 25"/>
          <p:cNvSpPr/>
          <p:nvPr/>
        </p:nvSpPr>
        <p:spPr>
          <a:xfrm>
            <a:off x="2254505" y="6225098"/>
            <a:ext cx="106909" cy="106909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66865" y="523756"/>
            <a:ext cx="1008112" cy="2160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43600" y="2658290"/>
            <a:ext cx="1254195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최근 본 상품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643600" y="2900151"/>
            <a:ext cx="600857" cy="600857"/>
            <a:chOff x="2925540" y="2681032"/>
            <a:chExt cx="720000" cy="720000"/>
          </a:xfrm>
        </p:grpSpPr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08026" y="2900151"/>
            <a:ext cx="600857" cy="600857"/>
            <a:chOff x="2925540" y="2681032"/>
            <a:chExt cx="720000" cy="720000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직사각형 71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972452" y="2900151"/>
            <a:ext cx="600857" cy="600857"/>
            <a:chOff x="2925540" y="2681032"/>
            <a:chExt cx="720000" cy="720000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636878" y="2900151"/>
            <a:ext cx="600857" cy="600857"/>
            <a:chOff x="2925540" y="2681032"/>
            <a:chExt cx="720000" cy="720000"/>
          </a:xfrm>
        </p:grpSpPr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직사각형 7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301302" y="2895614"/>
            <a:ext cx="600857" cy="600857"/>
            <a:chOff x="2925540" y="2681032"/>
            <a:chExt cx="720000" cy="720000"/>
          </a:xfrm>
        </p:grpSpPr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1" name="직사각형 8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5451044" y="866350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171124" y="901424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687082" y="901424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51044" y="1484784"/>
            <a:ext cx="682181" cy="112491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 영역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171124" y="1484784"/>
            <a:ext cx="2539230" cy="112491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메인 프로모션 영역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41152" y="3562327"/>
            <a:ext cx="3259310" cy="606383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신규 상품 노출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434258" y="4282407"/>
            <a:ext cx="3259310" cy="606383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인기 상품 노출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451044" y="6437494"/>
            <a:ext cx="3259310" cy="18949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34258" y="5002487"/>
            <a:ext cx="3259310" cy="606383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 상품 노출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038684" y="5739063"/>
            <a:ext cx="106909" cy="106909"/>
          </a:xfrm>
          <a:prstGeom prst="ellipse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3" name="타원 42"/>
          <p:cNvSpPr/>
          <p:nvPr/>
        </p:nvSpPr>
        <p:spPr>
          <a:xfrm>
            <a:off x="7038684" y="5976736"/>
            <a:ext cx="106909" cy="106909"/>
          </a:xfrm>
          <a:prstGeom prst="ellipse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4" name="타원 43"/>
          <p:cNvSpPr/>
          <p:nvPr/>
        </p:nvSpPr>
        <p:spPr>
          <a:xfrm>
            <a:off x="7038684" y="6214409"/>
            <a:ext cx="106909" cy="106909"/>
          </a:xfrm>
          <a:prstGeom prst="ellipse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451044" y="513067"/>
            <a:ext cx="1008112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427779" y="2647601"/>
            <a:ext cx="1254195" cy="194646"/>
          </a:xfrm>
          <a:prstGeom prst="round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최근 본 상품</a:t>
            </a: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42" y="2889462"/>
            <a:ext cx="439820" cy="4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5427779" y="288946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668" y="2889462"/>
            <a:ext cx="439820" cy="4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6092205" y="288946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94" y="2889462"/>
            <a:ext cx="439820" cy="4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6756631" y="288946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20" y="2889462"/>
            <a:ext cx="439820" cy="4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7421057" y="288946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44" y="2884925"/>
            <a:ext cx="439820" cy="4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8085481" y="2884925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451044" y="121812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468396" y="116791"/>
            <a:ext cx="1008112" cy="21602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</a:rPr>
              <a:t>메인화면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863479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95536" y="914939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15616" y="950013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31574" y="950013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548" y="1688369"/>
            <a:ext cx="682181" cy="1402261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5536" y="6486083"/>
            <a:ext cx="3259310" cy="18949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482264" y="124407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서브화면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97456" y="1257897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6483" y="125002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2depth</a:t>
            </a:r>
            <a:endParaRPr lang="ko-KR" altLang="en-US" sz="1000" dirty="0"/>
          </a:p>
        </p:txBody>
      </p:sp>
      <p:sp>
        <p:nvSpPr>
          <p:cNvPr id="44" name="직사각형 43"/>
          <p:cNvSpPr/>
          <p:nvPr/>
        </p:nvSpPr>
        <p:spPr>
          <a:xfrm>
            <a:off x="5451044" y="866350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71124" y="901424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87082" y="901424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51044" y="1700228"/>
            <a:ext cx="682181" cy="909473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 영역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171124" y="1484784"/>
            <a:ext cx="2539230" cy="112491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서브 프로모션 영역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451044" y="6437494"/>
            <a:ext cx="3259310" cy="18949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04129" y="3196249"/>
            <a:ext cx="600857" cy="600857"/>
            <a:chOff x="8080575" y="3183646"/>
            <a:chExt cx="600857" cy="600857"/>
          </a:xfrm>
        </p:grpSpPr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5451044" y="121812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451044" y="1484784"/>
            <a:ext cx="68218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96287" y="562094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434258" y="562094"/>
            <a:ext cx="1008112" cy="216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1392" y="1730644"/>
            <a:ext cx="846659" cy="1384744"/>
          </a:xfrm>
          <a:prstGeom prst="rect">
            <a:avLst/>
          </a:prstGeom>
          <a:solidFill>
            <a:srgbClr val="FFFF00">
              <a:alpha val="20000"/>
            </a:srgbClr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4depth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441152" y="1722141"/>
            <a:ext cx="668217" cy="842763"/>
          </a:xfrm>
          <a:prstGeom prst="rect">
            <a:avLst/>
          </a:prstGeom>
          <a:solidFill>
            <a:srgbClr val="FFFF00">
              <a:alpha val="20000"/>
            </a:srgbClr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2depth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133225" y="1486704"/>
            <a:ext cx="754379" cy="1124917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3depth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441151" y="2696189"/>
            <a:ext cx="3262121" cy="194646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상품 검색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및 필터 정렬영역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422873" y="2938050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인기순</a:t>
            </a:r>
          </a:p>
        </p:txBody>
      </p:sp>
      <p:sp>
        <p:nvSpPr>
          <p:cNvPr id="115" name="양쪽 모서리가 둥근 사각형 114"/>
          <p:cNvSpPr/>
          <p:nvPr/>
        </p:nvSpPr>
        <p:spPr>
          <a:xfrm>
            <a:off x="6020070" y="2938050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판매순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6" name="양쪽 모서리가 둥근 사각형 115"/>
          <p:cNvSpPr/>
          <p:nvPr/>
        </p:nvSpPr>
        <p:spPr>
          <a:xfrm>
            <a:off x="6617267" y="2938050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낮은가격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7" name="양쪽 모서리가 둥근 사각형 116"/>
          <p:cNvSpPr/>
          <p:nvPr/>
        </p:nvSpPr>
        <p:spPr>
          <a:xfrm>
            <a:off x="7214463" y="2938050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높은가격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7432900" y="3196249"/>
            <a:ext cx="600857" cy="600857"/>
            <a:chOff x="8080575" y="3183646"/>
            <a:chExt cx="600857" cy="600857"/>
          </a:xfrm>
        </p:grpSpPr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" name="직사각형 11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6761671" y="3196249"/>
            <a:ext cx="600857" cy="600857"/>
            <a:chOff x="8080575" y="3183646"/>
            <a:chExt cx="600857" cy="600857"/>
          </a:xfrm>
        </p:grpSpPr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직사각형 12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6090442" y="3196249"/>
            <a:ext cx="600857" cy="600857"/>
            <a:chOff x="8080575" y="3183646"/>
            <a:chExt cx="600857" cy="600857"/>
          </a:xfrm>
        </p:grpSpPr>
        <p:pic>
          <p:nvPicPr>
            <p:cNvPr id="12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" name="직사각형 12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5419213" y="3196249"/>
            <a:ext cx="600857" cy="600857"/>
            <a:chOff x="8080575" y="3183646"/>
            <a:chExt cx="600857" cy="600857"/>
          </a:xfrm>
        </p:grpSpPr>
        <p:pic>
          <p:nvPicPr>
            <p:cNvPr id="1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직사각형 12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104129" y="3867252"/>
            <a:ext cx="600857" cy="600857"/>
            <a:chOff x="8080575" y="3183646"/>
            <a:chExt cx="600857" cy="600857"/>
          </a:xfrm>
        </p:grpSpPr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2" name="직사각형 131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7432900" y="3867252"/>
            <a:ext cx="600857" cy="600857"/>
            <a:chOff x="8080575" y="3183646"/>
            <a:chExt cx="600857" cy="600857"/>
          </a:xfrm>
        </p:grpSpPr>
        <p:pic>
          <p:nvPicPr>
            <p:cNvPr id="13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5" name="직사각형 134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761671" y="3867252"/>
            <a:ext cx="600857" cy="600857"/>
            <a:chOff x="8080575" y="3183646"/>
            <a:chExt cx="600857" cy="600857"/>
          </a:xfrm>
        </p:grpSpPr>
        <p:pic>
          <p:nvPicPr>
            <p:cNvPr id="13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8" name="직사각형 137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90442" y="3867252"/>
            <a:ext cx="600857" cy="600857"/>
            <a:chOff x="8080575" y="3183646"/>
            <a:chExt cx="600857" cy="600857"/>
          </a:xfrm>
        </p:grpSpPr>
        <p:pic>
          <p:nvPicPr>
            <p:cNvPr id="14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1" name="직사각형 140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419213" y="3867252"/>
            <a:ext cx="600857" cy="600857"/>
            <a:chOff x="8080575" y="3183646"/>
            <a:chExt cx="600857" cy="600857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104129" y="4516740"/>
            <a:ext cx="600857" cy="600857"/>
            <a:chOff x="8080575" y="3183646"/>
            <a:chExt cx="600857" cy="600857"/>
          </a:xfrm>
        </p:grpSpPr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7" name="직사각형 146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7432900" y="4516740"/>
            <a:ext cx="600857" cy="600857"/>
            <a:chOff x="8080575" y="3183646"/>
            <a:chExt cx="600857" cy="600857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761671" y="4516740"/>
            <a:ext cx="600857" cy="600857"/>
            <a:chOff x="8080575" y="3183646"/>
            <a:chExt cx="600857" cy="600857"/>
          </a:xfrm>
        </p:grpSpPr>
        <p:pic>
          <p:nvPicPr>
            <p:cNvPr id="15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" name="직사각형 15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6090442" y="4516740"/>
            <a:ext cx="600857" cy="600857"/>
            <a:chOff x="8080575" y="3183646"/>
            <a:chExt cx="600857" cy="600857"/>
          </a:xfrm>
        </p:grpSpPr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6" name="직사각형 15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5419213" y="4516740"/>
            <a:ext cx="600857" cy="600857"/>
            <a:chOff x="8080575" y="3183646"/>
            <a:chExt cx="600857" cy="600857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8104129" y="5204407"/>
            <a:ext cx="600857" cy="600857"/>
            <a:chOff x="8080575" y="3183646"/>
            <a:chExt cx="600857" cy="600857"/>
          </a:xfrm>
        </p:grpSpPr>
        <p:pic>
          <p:nvPicPr>
            <p:cNvPr id="17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7" name="직사각형 176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432900" y="5204407"/>
            <a:ext cx="600857" cy="600857"/>
            <a:chOff x="8080575" y="3183646"/>
            <a:chExt cx="600857" cy="600857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0" name="직사각형 17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6761671" y="5204407"/>
            <a:ext cx="600857" cy="600857"/>
            <a:chOff x="8080575" y="3183646"/>
            <a:chExt cx="600857" cy="600857"/>
          </a:xfrm>
        </p:grpSpPr>
        <p:pic>
          <p:nvPicPr>
            <p:cNvPr id="18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3" name="직사각형 18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6090442" y="5204407"/>
            <a:ext cx="600857" cy="600857"/>
            <a:chOff x="8080575" y="3183646"/>
            <a:chExt cx="600857" cy="600857"/>
          </a:xfrm>
        </p:grpSpPr>
        <p:pic>
          <p:nvPicPr>
            <p:cNvPr id="18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6" name="직사각형 18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419213" y="5204407"/>
            <a:ext cx="600857" cy="600857"/>
            <a:chOff x="8080575" y="3183646"/>
            <a:chExt cx="600857" cy="600857"/>
          </a:xfrm>
        </p:grpSpPr>
        <p:pic>
          <p:nvPicPr>
            <p:cNvPr id="18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9" name="직사각형 18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90" name="직사각형 189"/>
          <p:cNvSpPr/>
          <p:nvPr/>
        </p:nvSpPr>
        <p:spPr>
          <a:xfrm>
            <a:off x="378548" y="1478132"/>
            <a:ext cx="682181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1114048" y="1710707"/>
            <a:ext cx="1254195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3depth title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74582" y="2124582"/>
            <a:ext cx="439820" cy="280702"/>
            <a:chOff x="2469040" y="2047242"/>
            <a:chExt cx="439820" cy="280702"/>
          </a:xfrm>
        </p:grpSpPr>
        <p:sp>
          <p:nvSpPr>
            <p:cNvPr id="8" name="정육면체 7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1827543" y="2124582"/>
            <a:ext cx="439820" cy="280702"/>
            <a:chOff x="2469040" y="2047242"/>
            <a:chExt cx="439820" cy="280702"/>
          </a:xfrm>
        </p:grpSpPr>
        <p:sp>
          <p:nvSpPr>
            <p:cNvPr id="194" name="정육면체 193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2480504" y="2124582"/>
            <a:ext cx="439820" cy="280702"/>
            <a:chOff x="2469040" y="2047242"/>
            <a:chExt cx="439820" cy="280702"/>
          </a:xfrm>
        </p:grpSpPr>
        <p:sp>
          <p:nvSpPr>
            <p:cNvPr id="197" name="정육면체 196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3133464" y="2124582"/>
            <a:ext cx="439820" cy="280702"/>
            <a:chOff x="2469040" y="2047242"/>
            <a:chExt cx="439820" cy="280702"/>
          </a:xfrm>
        </p:grpSpPr>
        <p:sp>
          <p:nvSpPr>
            <p:cNvPr id="200" name="정육면체 199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1138828" y="2643257"/>
            <a:ext cx="439820" cy="280702"/>
            <a:chOff x="2469040" y="2047242"/>
            <a:chExt cx="439820" cy="280702"/>
          </a:xfrm>
        </p:grpSpPr>
        <p:sp>
          <p:nvSpPr>
            <p:cNvPr id="203" name="정육면체 202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1791789" y="2643257"/>
            <a:ext cx="439820" cy="280702"/>
            <a:chOff x="2469040" y="2047242"/>
            <a:chExt cx="439820" cy="280702"/>
          </a:xfrm>
        </p:grpSpPr>
        <p:sp>
          <p:nvSpPr>
            <p:cNvPr id="206" name="정육면체 205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444750" y="2643257"/>
            <a:ext cx="439820" cy="280702"/>
            <a:chOff x="2469040" y="2047242"/>
            <a:chExt cx="439820" cy="280702"/>
          </a:xfrm>
        </p:grpSpPr>
        <p:sp>
          <p:nvSpPr>
            <p:cNvPr id="209" name="정육면체 208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3097710" y="2643257"/>
            <a:ext cx="439820" cy="280702"/>
            <a:chOff x="2469040" y="2047242"/>
            <a:chExt cx="439820" cy="280702"/>
          </a:xfrm>
        </p:grpSpPr>
        <p:sp>
          <p:nvSpPr>
            <p:cNvPr id="212" name="정육면체 211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sp>
        <p:nvSpPr>
          <p:cNvPr id="214" name="모서리가 둥근 직사각형 213"/>
          <p:cNvSpPr/>
          <p:nvPr/>
        </p:nvSpPr>
        <p:spPr>
          <a:xfrm>
            <a:off x="1092013" y="3152202"/>
            <a:ext cx="1254195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3depth title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5" name="그룹 214"/>
          <p:cNvGrpSpPr/>
          <p:nvPr/>
        </p:nvGrpSpPr>
        <p:grpSpPr>
          <a:xfrm>
            <a:off x="1152547" y="3566077"/>
            <a:ext cx="439820" cy="280702"/>
            <a:chOff x="2469040" y="2047242"/>
            <a:chExt cx="439820" cy="280702"/>
          </a:xfrm>
        </p:grpSpPr>
        <p:sp>
          <p:nvSpPr>
            <p:cNvPr id="216" name="정육면체 215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1805508" y="3566077"/>
            <a:ext cx="439820" cy="280702"/>
            <a:chOff x="2469040" y="2047242"/>
            <a:chExt cx="439820" cy="280702"/>
          </a:xfrm>
        </p:grpSpPr>
        <p:sp>
          <p:nvSpPr>
            <p:cNvPr id="219" name="정육면체 218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21" name="그룹 220"/>
          <p:cNvGrpSpPr/>
          <p:nvPr/>
        </p:nvGrpSpPr>
        <p:grpSpPr>
          <a:xfrm>
            <a:off x="2458469" y="3566077"/>
            <a:ext cx="439820" cy="280702"/>
            <a:chOff x="2469040" y="2047242"/>
            <a:chExt cx="439820" cy="280702"/>
          </a:xfrm>
        </p:grpSpPr>
        <p:sp>
          <p:nvSpPr>
            <p:cNvPr id="222" name="정육면체 221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3111429" y="3566077"/>
            <a:ext cx="439820" cy="280702"/>
            <a:chOff x="2469040" y="2047242"/>
            <a:chExt cx="439820" cy="280702"/>
          </a:xfrm>
        </p:grpSpPr>
        <p:sp>
          <p:nvSpPr>
            <p:cNvPr id="225" name="정육면체 224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1116793" y="4084752"/>
            <a:ext cx="439820" cy="280702"/>
            <a:chOff x="2469040" y="2047242"/>
            <a:chExt cx="439820" cy="280702"/>
          </a:xfrm>
        </p:grpSpPr>
        <p:sp>
          <p:nvSpPr>
            <p:cNvPr id="228" name="정육면체 227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1769754" y="4084752"/>
            <a:ext cx="439820" cy="280702"/>
            <a:chOff x="2469040" y="2047242"/>
            <a:chExt cx="439820" cy="280702"/>
          </a:xfrm>
        </p:grpSpPr>
        <p:sp>
          <p:nvSpPr>
            <p:cNvPr id="231" name="정육면체 230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2422715" y="4084752"/>
            <a:ext cx="439820" cy="280702"/>
            <a:chOff x="2469040" y="2047242"/>
            <a:chExt cx="439820" cy="280702"/>
          </a:xfrm>
        </p:grpSpPr>
        <p:sp>
          <p:nvSpPr>
            <p:cNvPr id="234" name="정육면체 233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3075675" y="4084752"/>
            <a:ext cx="439820" cy="280702"/>
            <a:chOff x="2469040" y="2047242"/>
            <a:chExt cx="439820" cy="280702"/>
          </a:xfrm>
        </p:grpSpPr>
        <p:sp>
          <p:nvSpPr>
            <p:cNvPr id="237" name="정육면체 236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sp>
        <p:nvSpPr>
          <p:cNvPr id="239" name="모서리가 둥근 직사각형 238"/>
          <p:cNvSpPr/>
          <p:nvPr/>
        </p:nvSpPr>
        <p:spPr>
          <a:xfrm>
            <a:off x="1066416" y="4766014"/>
            <a:ext cx="1254195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3depth title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40" name="그룹 239"/>
          <p:cNvGrpSpPr/>
          <p:nvPr/>
        </p:nvGrpSpPr>
        <p:grpSpPr>
          <a:xfrm>
            <a:off x="1126950" y="5179889"/>
            <a:ext cx="439820" cy="280702"/>
            <a:chOff x="2469040" y="2047242"/>
            <a:chExt cx="439820" cy="280702"/>
          </a:xfrm>
        </p:grpSpPr>
        <p:sp>
          <p:nvSpPr>
            <p:cNvPr id="241" name="정육면체 240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1779911" y="5179889"/>
            <a:ext cx="439820" cy="280702"/>
            <a:chOff x="2469040" y="2047242"/>
            <a:chExt cx="439820" cy="280702"/>
          </a:xfrm>
        </p:grpSpPr>
        <p:sp>
          <p:nvSpPr>
            <p:cNvPr id="244" name="정육면체 243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46" name="그룹 245"/>
          <p:cNvGrpSpPr/>
          <p:nvPr/>
        </p:nvGrpSpPr>
        <p:grpSpPr>
          <a:xfrm>
            <a:off x="2432872" y="5179889"/>
            <a:ext cx="439820" cy="280702"/>
            <a:chOff x="2469040" y="2047242"/>
            <a:chExt cx="439820" cy="280702"/>
          </a:xfrm>
        </p:grpSpPr>
        <p:sp>
          <p:nvSpPr>
            <p:cNvPr id="247" name="정육면체 246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3085832" y="5179889"/>
            <a:ext cx="439820" cy="280702"/>
            <a:chOff x="2469040" y="2047242"/>
            <a:chExt cx="439820" cy="280702"/>
          </a:xfrm>
        </p:grpSpPr>
        <p:sp>
          <p:nvSpPr>
            <p:cNvPr id="250" name="정육면체 249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1091196" y="5698564"/>
            <a:ext cx="439820" cy="280702"/>
            <a:chOff x="2469040" y="2047242"/>
            <a:chExt cx="439820" cy="280702"/>
          </a:xfrm>
        </p:grpSpPr>
        <p:sp>
          <p:nvSpPr>
            <p:cNvPr id="253" name="정육면체 252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55" name="그룹 254"/>
          <p:cNvGrpSpPr/>
          <p:nvPr/>
        </p:nvGrpSpPr>
        <p:grpSpPr>
          <a:xfrm>
            <a:off x="1744157" y="5698564"/>
            <a:ext cx="439820" cy="280702"/>
            <a:chOff x="2469040" y="2047242"/>
            <a:chExt cx="439820" cy="280702"/>
          </a:xfrm>
        </p:grpSpPr>
        <p:sp>
          <p:nvSpPr>
            <p:cNvPr id="256" name="정육면체 255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2397118" y="5698564"/>
            <a:ext cx="439820" cy="280702"/>
            <a:chOff x="2469040" y="2047242"/>
            <a:chExt cx="439820" cy="280702"/>
          </a:xfrm>
        </p:grpSpPr>
        <p:sp>
          <p:nvSpPr>
            <p:cNvPr id="259" name="정육면체 258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3050078" y="5698564"/>
            <a:ext cx="439820" cy="280702"/>
            <a:chOff x="2469040" y="2047242"/>
            <a:chExt cx="439820" cy="280702"/>
          </a:xfrm>
        </p:grpSpPr>
        <p:sp>
          <p:nvSpPr>
            <p:cNvPr id="262" name="정육면체 261"/>
            <p:cNvSpPr/>
            <p:nvPr/>
          </p:nvSpPr>
          <p:spPr>
            <a:xfrm>
              <a:off x="2581583" y="2047242"/>
              <a:ext cx="327277" cy="154681"/>
            </a:xfrm>
            <a:prstGeom prst="cube">
              <a:avLst>
                <a:gd name="adj" fmla="val 81782"/>
              </a:avLst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2469040" y="2143278"/>
              <a:ext cx="4331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4depth</a:t>
              </a:r>
              <a:endParaRPr lang="ko-KR" altLang="en-US" sz="600" dirty="0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40410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95536" y="914939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15616" y="950013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31574" y="950013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8422" y="1940425"/>
            <a:ext cx="682181" cy="2697621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메인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카테고리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15615" y="1713120"/>
            <a:ext cx="2597823" cy="91432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정렬 </a:t>
            </a:r>
            <a:r>
              <a:rPr lang="en-US" altLang="ko-KR" sz="900" dirty="0">
                <a:solidFill>
                  <a:schemeClr val="tx1"/>
                </a:solidFill>
              </a:rPr>
              <a:t>/ </a:t>
            </a:r>
            <a:r>
              <a:rPr lang="ko-KR" altLang="en-US" sz="900" dirty="0">
                <a:solidFill>
                  <a:schemeClr val="tx1"/>
                </a:solidFill>
              </a:rPr>
              <a:t>필터 영역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95536" y="6486083"/>
            <a:ext cx="3259310" cy="18949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480564" y="123889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서브화면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113771" y="2972159"/>
            <a:ext cx="600857" cy="600857"/>
            <a:chOff x="2925540" y="2681032"/>
            <a:chExt cx="720000" cy="720000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778197" y="2972159"/>
            <a:ext cx="600857" cy="600857"/>
            <a:chOff x="2925540" y="2681032"/>
            <a:chExt cx="720000" cy="720000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442623" y="2972159"/>
            <a:ext cx="600857" cy="600857"/>
            <a:chOff x="2925540" y="2681032"/>
            <a:chExt cx="720000" cy="720000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107047" y="2967622"/>
            <a:ext cx="600857" cy="600857"/>
            <a:chOff x="2925540" y="2681032"/>
            <a:chExt cx="720000" cy="720000"/>
          </a:xfrm>
        </p:grpSpPr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97456" y="1484784"/>
            <a:ext cx="5132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3depth</a:t>
            </a:r>
            <a:endParaRPr lang="ko-KR" alt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2554783" y="124484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3depth</a:t>
            </a:r>
            <a:endParaRPr lang="ko-KR" altLang="en-US" sz="1000" dirty="0"/>
          </a:p>
        </p:txBody>
      </p:sp>
      <p:sp>
        <p:nvSpPr>
          <p:cNvPr id="44" name="직사각형 43"/>
          <p:cNvSpPr/>
          <p:nvPr/>
        </p:nvSpPr>
        <p:spPr>
          <a:xfrm>
            <a:off x="5451044" y="866350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71124" y="901424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87082" y="901424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43483" y="1855137"/>
            <a:ext cx="3252228" cy="454736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28102" y="6437494"/>
            <a:ext cx="3259310" cy="18949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089675" y="2931840"/>
            <a:ext cx="600857" cy="600857"/>
            <a:chOff x="8080575" y="3183646"/>
            <a:chExt cx="600857" cy="600857"/>
          </a:xfrm>
        </p:grpSpPr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5451044" y="121812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443483" y="1639692"/>
            <a:ext cx="68218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3depth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96287" y="562094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434258" y="562094"/>
            <a:ext cx="1008112" cy="216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426697" y="2431780"/>
            <a:ext cx="3262121" cy="194646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상품 검색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>
                <a:solidFill>
                  <a:schemeClr val="tx1"/>
                </a:solidFill>
              </a:rPr>
              <a:t>및 필터 정렬영역</a:t>
            </a: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408419" y="2673641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인기순</a:t>
            </a:r>
          </a:p>
        </p:txBody>
      </p:sp>
      <p:sp>
        <p:nvSpPr>
          <p:cNvPr id="115" name="양쪽 모서리가 둥근 사각형 114"/>
          <p:cNvSpPr/>
          <p:nvPr/>
        </p:nvSpPr>
        <p:spPr>
          <a:xfrm>
            <a:off x="6005616" y="2673641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판매순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6" name="양쪽 모서리가 둥근 사각형 115"/>
          <p:cNvSpPr/>
          <p:nvPr/>
        </p:nvSpPr>
        <p:spPr>
          <a:xfrm>
            <a:off x="6602813" y="2673641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낮은가격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7" name="양쪽 모서리가 둥근 사각형 116"/>
          <p:cNvSpPr/>
          <p:nvPr/>
        </p:nvSpPr>
        <p:spPr>
          <a:xfrm>
            <a:off x="7200009" y="2673641"/>
            <a:ext cx="597897" cy="217423"/>
          </a:xfrm>
          <a:prstGeom prst="round2Same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높은가격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7418446" y="2931840"/>
            <a:ext cx="600857" cy="600857"/>
            <a:chOff x="8080575" y="3183646"/>
            <a:chExt cx="600857" cy="600857"/>
          </a:xfrm>
        </p:grpSpPr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" name="직사각형 11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6747217" y="2931840"/>
            <a:ext cx="600857" cy="600857"/>
            <a:chOff x="8080575" y="3183646"/>
            <a:chExt cx="600857" cy="600857"/>
          </a:xfrm>
        </p:grpSpPr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직사각형 12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6075988" y="2931840"/>
            <a:ext cx="600857" cy="600857"/>
            <a:chOff x="8080575" y="3183646"/>
            <a:chExt cx="600857" cy="600857"/>
          </a:xfrm>
        </p:grpSpPr>
        <p:pic>
          <p:nvPicPr>
            <p:cNvPr id="12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" name="직사각형 12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5404759" y="2931840"/>
            <a:ext cx="600857" cy="600857"/>
            <a:chOff x="8080575" y="3183646"/>
            <a:chExt cx="600857" cy="600857"/>
          </a:xfrm>
        </p:grpSpPr>
        <p:pic>
          <p:nvPicPr>
            <p:cNvPr id="1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직사각형 12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089675" y="3602843"/>
            <a:ext cx="600857" cy="600857"/>
            <a:chOff x="8080575" y="3183646"/>
            <a:chExt cx="600857" cy="600857"/>
          </a:xfrm>
        </p:grpSpPr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2" name="직사각형 131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7418446" y="3602843"/>
            <a:ext cx="600857" cy="600857"/>
            <a:chOff x="8080575" y="3183646"/>
            <a:chExt cx="600857" cy="600857"/>
          </a:xfrm>
        </p:grpSpPr>
        <p:pic>
          <p:nvPicPr>
            <p:cNvPr id="13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5" name="직사각형 134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747217" y="3602843"/>
            <a:ext cx="600857" cy="600857"/>
            <a:chOff x="8080575" y="3183646"/>
            <a:chExt cx="600857" cy="600857"/>
          </a:xfrm>
        </p:grpSpPr>
        <p:pic>
          <p:nvPicPr>
            <p:cNvPr id="13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8" name="직사각형 137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75988" y="3602843"/>
            <a:ext cx="600857" cy="600857"/>
            <a:chOff x="8080575" y="3183646"/>
            <a:chExt cx="600857" cy="600857"/>
          </a:xfrm>
        </p:grpSpPr>
        <p:pic>
          <p:nvPicPr>
            <p:cNvPr id="14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1" name="직사각형 140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5404759" y="3602843"/>
            <a:ext cx="600857" cy="600857"/>
            <a:chOff x="8080575" y="3183646"/>
            <a:chExt cx="600857" cy="600857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089675" y="4252331"/>
            <a:ext cx="600857" cy="600857"/>
            <a:chOff x="8080575" y="3183646"/>
            <a:chExt cx="600857" cy="600857"/>
          </a:xfrm>
        </p:grpSpPr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7" name="직사각형 146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7418446" y="4252331"/>
            <a:ext cx="600857" cy="600857"/>
            <a:chOff x="8080575" y="3183646"/>
            <a:chExt cx="600857" cy="600857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747217" y="4252331"/>
            <a:ext cx="600857" cy="600857"/>
            <a:chOff x="8080575" y="3183646"/>
            <a:chExt cx="600857" cy="600857"/>
          </a:xfrm>
        </p:grpSpPr>
        <p:pic>
          <p:nvPicPr>
            <p:cNvPr id="15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" name="직사각형 15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6075988" y="4252331"/>
            <a:ext cx="600857" cy="600857"/>
            <a:chOff x="8080575" y="3183646"/>
            <a:chExt cx="600857" cy="600857"/>
          </a:xfrm>
        </p:grpSpPr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6" name="직사각형 15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5404759" y="4252331"/>
            <a:ext cx="600857" cy="600857"/>
            <a:chOff x="8080575" y="3183646"/>
            <a:chExt cx="600857" cy="600857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8089675" y="4939998"/>
            <a:ext cx="600857" cy="600857"/>
            <a:chOff x="8080575" y="3183646"/>
            <a:chExt cx="600857" cy="600857"/>
          </a:xfrm>
        </p:grpSpPr>
        <p:pic>
          <p:nvPicPr>
            <p:cNvPr id="17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7" name="직사각형 176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7418446" y="4939998"/>
            <a:ext cx="600857" cy="600857"/>
            <a:chOff x="8080575" y="3183646"/>
            <a:chExt cx="600857" cy="600857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0" name="직사각형 17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6747217" y="4939998"/>
            <a:ext cx="600857" cy="600857"/>
            <a:chOff x="8080575" y="3183646"/>
            <a:chExt cx="600857" cy="600857"/>
          </a:xfrm>
        </p:grpSpPr>
        <p:pic>
          <p:nvPicPr>
            <p:cNvPr id="18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3" name="직사각형 182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6075988" y="4939998"/>
            <a:ext cx="600857" cy="600857"/>
            <a:chOff x="8080575" y="3183646"/>
            <a:chExt cx="600857" cy="600857"/>
          </a:xfrm>
        </p:grpSpPr>
        <p:pic>
          <p:nvPicPr>
            <p:cNvPr id="18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6" name="직사각형 185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404759" y="4939998"/>
            <a:ext cx="600857" cy="600857"/>
            <a:chOff x="8080575" y="3183646"/>
            <a:chExt cx="600857" cy="600857"/>
          </a:xfrm>
        </p:grpSpPr>
        <p:pic>
          <p:nvPicPr>
            <p:cNvPr id="18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9" name="직사각형 188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60" name="직사각형 159"/>
          <p:cNvSpPr/>
          <p:nvPr/>
        </p:nvSpPr>
        <p:spPr>
          <a:xfrm>
            <a:off x="372363" y="1718328"/>
            <a:ext cx="682181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option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397456" y="1257897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115615" y="2720239"/>
            <a:ext cx="2592289" cy="17534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노출 조건</a:t>
            </a:r>
          </a:p>
        </p:txBody>
      </p:sp>
      <p:grpSp>
        <p:nvGrpSpPr>
          <p:cNvPr id="163" name="그룹 162"/>
          <p:cNvGrpSpPr/>
          <p:nvPr/>
        </p:nvGrpSpPr>
        <p:grpSpPr>
          <a:xfrm>
            <a:off x="1113771" y="3643188"/>
            <a:ext cx="600857" cy="600857"/>
            <a:chOff x="2925540" y="2681032"/>
            <a:chExt cx="720000" cy="720000"/>
          </a:xfrm>
        </p:grpSpPr>
        <p:pic>
          <p:nvPicPr>
            <p:cNvPr id="1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" name="직사각형 16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1778197" y="3643188"/>
            <a:ext cx="600857" cy="600857"/>
            <a:chOff x="2925540" y="2681032"/>
            <a:chExt cx="720000" cy="720000"/>
          </a:xfrm>
        </p:grpSpPr>
        <p:pic>
          <p:nvPicPr>
            <p:cNvPr id="16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8" name="직사각형 16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2442623" y="3643188"/>
            <a:ext cx="600857" cy="600857"/>
            <a:chOff x="2925540" y="2681032"/>
            <a:chExt cx="720000" cy="720000"/>
          </a:xfrm>
        </p:grpSpPr>
        <p:pic>
          <p:nvPicPr>
            <p:cNvPr id="17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1" name="직사각형 17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3107047" y="3638651"/>
            <a:ext cx="600857" cy="600857"/>
            <a:chOff x="2925540" y="2681032"/>
            <a:chExt cx="720000" cy="720000"/>
          </a:xfrm>
        </p:grpSpPr>
        <p:pic>
          <p:nvPicPr>
            <p:cNvPr id="17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" name="직사각형 17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1115616" y="4297633"/>
            <a:ext cx="600857" cy="600857"/>
            <a:chOff x="2925540" y="2681032"/>
            <a:chExt cx="720000" cy="720000"/>
          </a:xfrm>
        </p:grpSpPr>
        <p:pic>
          <p:nvPicPr>
            <p:cNvPr id="19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2" name="직사각형 191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1780042" y="4297633"/>
            <a:ext cx="600857" cy="600857"/>
            <a:chOff x="2925540" y="2681032"/>
            <a:chExt cx="720000" cy="720000"/>
          </a:xfrm>
        </p:grpSpPr>
        <p:pic>
          <p:nvPicPr>
            <p:cNvPr id="19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5" name="직사각형 19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2444468" y="4297633"/>
            <a:ext cx="600857" cy="600857"/>
            <a:chOff x="2925540" y="2681032"/>
            <a:chExt cx="720000" cy="720000"/>
          </a:xfrm>
        </p:grpSpPr>
        <p:pic>
          <p:nvPicPr>
            <p:cNvPr id="19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8" name="직사각형 19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3108892" y="4293096"/>
            <a:ext cx="600857" cy="600857"/>
            <a:chOff x="2925540" y="2681032"/>
            <a:chExt cx="720000" cy="720000"/>
          </a:xfrm>
        </p:grpSpPr>
        <p:pic>
          <p:nvPicPr>
            <p:cNvPr id="20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1" name="직사각형 20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1117461" y="4952078"/>
            <a:ext cx="600857" cy="600857"/>
            <a:chOff x="2925540" y="2681032"/>
            <a:chExt cx="720000" cy="720000"/>
          </a:xfrm>
        </p:grpSpPr>
        <p:pic>
          <p:nvPicPr>
            <p:cNvPr id="20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직사각형 20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1781887" y="4952078"/>
            <a:ext cx="600857" cy="600857"/>
            <a:chOff x="2925540" y="2681032"/>
            <a:chExt cx="720000" cy="720000"/>
          </a:xfrm>
        </p:grpSpPr>
        <p:pic>
          <p:nvPicPr>
            <p:cNvPr id="20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7" name="직사각형 206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2446313" y="4952078"/>
            <a:ext cx="600857" cy="600857"/>
            <a:chOff x="2925540" y="2681032"/>
            <a:chExt cx="720000" cy="720000"/>
          </a:xfrm>
        </p:grpSpPr>
        <p:pic>
          <p:nvPicPr>
            <p:cNvPr id="20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0" name="직사각형 209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3110737" y="4947541"/>
            <a:ext cx="600857" cy="600857"/>
            <a:chOff x="2925540" y="2681032"/>
            <a:chExt cx="720000" cy="720000"/>
          </a:xfrm>
        </p:grpSpPr>
        <p:pic>
          <p:nvPicPr>
            <p:cNvPr id="21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3" name="직사각형 212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119306" y="5606523"/>
            <a:ext cx="600857" cy="600857"/>
            <a:chOff x="2925540" y="2681032"/>
            <a:chExt cx="720000" cy="720000"/>
          </a:xfrm>
        </p:grpSpPr>
        <p:pic>
          <p:nvPicPr>
            <p:cNvPr id="21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" name="직사각형 215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17" name="그룹 216"/>
          <p:cNvGrpSpPr/>
          <p:nvPr/>
        </p:nvGrpSpPr>
        <p:grpSpPr>
          <a:xfrm>
            <a:off x="1783732" y="5606523"/>
            <a:ext cx="600857" cy="600857"/>
            <a:chOff x="2925540" y="2681032"/>
            <a:chExt cx="720000" cy="720000"/>
          </a:xfrm>
        </p:grpSpPr>
        <p:pic>
          <p:nvPicPr>
            <p:cNvPr id="2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9" name="직사각형 218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2448158" y="5606523"/>
            <a:ext cx="600857" cy="600857"/>
            <a:chOff x="2925540" y="2681032"/>
            <a:chExt cx="720000" cy="720000"/>
          </a:xfrm>
        </p:grpSpPr>
        <p:pic>
          <p:nvPicPr>
            <p:cNvPr id="22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2" name="직사각형 221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3112582" y="5601986"/>
            <a:ext cx="600857" cy="600857"/>
            <a:chOff x="2925540" y="2681032"/>
            <a:chExt cx="720000" cy="720000"/>
          </a:xfrm>
        </p:grpSpPr>
        <p:pic>
          <p:nvPicPr>
            <p:cNvPr id="22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" name="직사각형 22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226" name="직사각형 225"/>
          <p:cNvSpPr/>
          <p:nvPr/>
        </p:nvSpPr>
        <p:spPr>
          <a:xfrm>
            <a:off x="5451044" y="1477397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68474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99341" y="954320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19421" y="989394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35379" y="989394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5312" y="4105128"/>
            <a:ext cx="682181" cy="1402261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옵션 선택 영역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99341" y="6525464"/>
            <a:ext cx="3259310" cy="18949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0092" y="601036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36952" y="4105128"/>
            <a:ext cx="1254195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상품 상세정보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669222" y="1843030"/>
            <a:ext cx="1293787" cy="1276004"/>
            <a:chOff x="2925540" y="2681032"/>
            <a:chExt cx="720000" cy="720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111" y="2762947"/>
              <a:ext cx="527930" cy="532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직사각형 6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41916" y="2073580"/>
            <a:ext cx="11079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상품명 </a:t>
            </a:r>
            <a:r>
              <a:rPr lang="en-US" altLang="ko-KR" sz="700" dirty="0"/>
              <a:t>: </a:t>
            </a:r>
            <a:r>
              <a:rPr lang="ko-KR" altLang="en-US" sz="700" dirty="0"/>
              <a:t>상품명 상품명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1916" y="1873525"/>
            <a:ext cx="10743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상품코드 </a:t>
            </a:r>
            <a:r>
              <a:rPr lang="en-US" altLang="ko-KR" sz="700" dirty="0"/>
              <a:t>: 124574890</a:t>
            </a:r>
            <a:endParaRPr lang="ko-KR" altLang="en-US" sz="7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436952" y="4298111"/>
            <a:ext cx="2503849" cy="2111910"/>
            <a:chOff x="396287" y="2924944"/>
            <a:chExt cx="3258559" cy="3456384"/>
          </a:xfrm>
        </p:grpSpPr>
        <p:sp>
          <p:nvSpPr>
            <p:cNvPr id="3" name="직사각형 2"/>
            <p:cNvSpPr/>
            <p:nvPr/>
          </p:nvSpPr>
          <p:spPr>
            <a:xfrm>
              <a:off x="396287" y="2924944"/>
              <a:ext cx="3258559" cy="3456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 flipH="1">
              <a:off x="396287" y="2924944"/>
              <a:ext cx="3258559" cy="345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96287" y="2924944"/>
              <a:ext cx="3258559" cy="345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68272" y="4509120"/>
              <a:ext cx="1513838" cy="288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상품 상세정보</a:t>
              </a: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676063" y="3156929"/>
            <a:ext cx="1328852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함께 구매하면 좋은 상품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676063" y="3398790"/>
            <a:ext cx="600857" cy="600857"/>
            <a:chOff x="2925540" y="2681032"/>
            <a:chExt cx="720000" cy="720000"/>
          </a:xfrm>
        </p:grpSpPr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340489" y="3398790"/>
            <a:ext cx="600857" cy="600857"/>
            <a:chOff x="2925540" y="2681032"/>
            <a:chExt cx="720000" cy="720000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직사각형 71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004915" y="3398790"/>
            <a:ext cx="600857" cy="600857"/>
            <a:chOff x="2925540" y="2681032"/>
            <a:chExt cx="720000" cy="720000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669341" y="3398790"/>
            <a:ext cx="600857" cy="600857"/>
            <a:chOff x="2925540" y="2681032"/>
            <a:chExt cx="720000" cy="720000"/>
          </a:xfrm>
        </p:grpSpPr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직사각형 7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333765" y="3394253"/>
            <a:ext cx="600857" cy="600857"/>
            <a:chOff x="2925540" y="2681032"/>
            <a:chExt cx="720000" cy="720000"/>
          </a:xfrm>
        </p:grpSpPr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1" name="직사각형 8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69222" y="3152365"/>
            <a:ext cx="3265489" cy="84271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2047919" y="2304036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 배송기간</a:t>
            </a:r>
          </a:p>
        </p:txBody>
      </p:sp>
      <p:sp>
        <p:nvSpPr>
          <p:cNvPr id="99" name="오른쪽 중괄호 98"/>
          <p:cNvSpPr/>
          <p:nvPr/>
        </p:nvSpPr>
        <p:spPr>
          <a:xfrm>
            <a:off x="4002587" y="3156339"/>
            <a:ext cx="137014" cy="8433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4160296" y="3235170"/>
            <a:ext cx="83708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/>
              <a:t>프로모션 영역</a:t>
            </a:r>
            <a:endParaRPr lang="en-US" altLang="ko-KR" sz="800" dirty="0"/>
          </a:p>
          <a:p>
            <a:r>
              <a:rPr lang="ko-KR" altLang="en-US" sz="800" dirty="0"/>
              <a:t>향후 개발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25076" y="1014306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945156" y="1049380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61114" y="1049380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225827" y="661022"/>
            <a:ext cx="1008112" cy="216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31917" y="4111844"/>
            <a:ext cx="1254195" cy="194646"/>
          </a:xfrm>
          <a:prstGeom prst="round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상품 상세정보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231917" y="4340600"/>
            <a:ext cx="3258559" cy="2195940"/>
            <a:chOff x="396287" y="2924944"/>
            <a:chExt cx="3258559" cy="3456384"/>
          </a:xfrm>
        </p:grpSpPr>
        <p:sp>
          <p:nvSpPr>
            <p:cNvPr id="58" name="직사각형 57"/>
            <p:cNvSpPr/>
            <p:nvPr/>
          </p:nvSpPr>
          <p:spPr>
            <a:xfrm>
              <a:off x="396287" y="2924944"/>
              <a:ext cx="3258559" cy="3456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/>
            <p:cNvCxnSpPr/>
            <p:nvPr/>
          </p:nvCxnSpPr>
          <p:spPr>
            <a:xfrm flipH="1">
              <a:off x="396287" y="2924944"/>
              <a:ext cx="3258559" cy="345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396287" y="2924944"/>
              <a:ext cx="3258559" cy="345638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1447232" y="4509120"/>
              <a:ext cx="1155918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상품 상세정보</a:t>
              </a: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5225738" y="3199418"/>
            <a:ext cx="1328852" cy="194646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함께 구매하면 좋은 상품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5225738" y="3441279"/>
            <a:ext cx="600857" cy="600857"/>
            <a:chOff x="2925540" y="2681032"/>
            <a:chExt cx="720000" cy="720000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890164" y="3441279"/>
            <a:ext cx="600857" cy="600857"/>
            <a:chOff x="2925540" y="2681032"/>
            <a:chExt cx="720000" cy="720000"/>
          </a:xfrm>
        </p:grpSpPr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직사각형 8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554590" y="3441279"/>
            <a:ext cx="600857" cy="600857"/>
            <a:chOff x="2925540" y="2681032"/>
            <a:chExt cx="720000" cy="720000"/>
          </a:xfrm>
        </p:grpSpPr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직사각형 9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7219016" y="3441279"/>
            <a:ext cx="600857" cy="600857"/>
            <a:chOff x="2925540" y="2681032"/>
            <a:chExt cx="720000" cy="720000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" name="직사각형 9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883440" y="3436742"/>
            <a:ext cx="600857" cy="600857"/>
            <a:chOff x="2925540" y="2681032"/>
            <a:chExt cx="720000" cy="720000"/>
          </a:xfrm>
        </p:grpSpPr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" name="직사각형 96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5218897" y="3194854"/>
            <a:ext cx="3265489" cy="84271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오른쪽 중괄호 104"/>
          <p:cNvSpPr/>
          <p:nvPr/>
        </p:nvSpPr>
        <p:spPr>
          <a:xfrm rot="10800000">
            <a:off x="4997385" y="2790992"/>
            <a:ext cx="137014" cy="8433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701261" y="1297278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76168" y="1517641"/>
            <a:ext cx="1124695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상품명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5231917" y="1913824"/>
            <a:ext cx="1194530" cy="1194530"/>
            <a:chOff x="8080575" y="3183646"/>
            <a:chExt cx="600857" cy="600857"/>
          </a:xfrm>
        </p:grpSpPr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7038" y="3183646"/>
              <a:ext cx="439820" cy="443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" name="직사각형 109"/>
            <p:cNvSpPr/>
            <p:nvPr/>
          </p:nvSpPr>
          <p:spPr>
            <a:xfrm>
              <a:off x="8080575" y="3183646"/>
              <a:ext cx="600857" cy="600857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6554590" y="1925537"/>
            <a:ext cx="68218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상품명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225738" y="1702546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548587" y="2401510"/>
            <a:ext cx="11079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상품명 </a:t>
            </a:r>
            <a:r>
              <a:rPr lang="en-US" altLang="ko-KR" sz="700" dirty="0"/>
              <a:t>: </a:t>
            </a:r>
            <a:r>
              <a:rPr lang="ko-KR" altLang="en-US" sz="700" dirty="0"/>
              <a:t>상품명 상품명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548587" y="2201455"/>
            <a:ext cx="10743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상품코드 </a:t>
            </a:r>
            <a:r>
              <a:rPr lang="en-US" altLang="ko-KR" sz="700" dirty="0"/>
              <a:t>: 124574890</a:t>
            </a:r>
            <a:endParaRPr lang="ko-KR" altLang="en-US" sz="700" dirty="0"/>
          </a:p>
        </p:txBody>
      </p:sp>
      <p:sp>
        <p:nvSpPr>
          <p:cNvPr id="115" name="TextBox 114"/>
          <p:cNvSpPr txBox="1"/>
          <p:nvPr/>
        </p:nvSpPr>
        <p:spPr>
          <a:xfrm>
            <a:off x="6554590" y="2631966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상품 배송기간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5221986" y="135790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5241308" y="6610180"/>
            <a:ext cx="3259310" cy="18949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480564" y="123889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상세화면</a:t>
            </a:r>
          </a:p>
        </p:txBody>
      </p:sp>
    </p:spTree>
    <p:extLst>
      <p:ext uri="{BB962C8B-B14F-4D97-AF65-F5344CB8AC3E}">
        <p14:creationId xmlns:p14="http://schemas.microsoft.com/office/powerpoint/2010/main" val="417424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914939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15616" y="950013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31574" y="950013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536" y="6486083"/>
            <a:ext cx="3259310" cy="18949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6287" y="561655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56491" y="3195789"/>
            <a:ext cx="83708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/>
              <a:t>프로모션 영역</a:t>
            </a:r>
            <a:endParaRPr lang="en-US" altLang="ko-KR" sz="800" dirty="0"/>
          </a:p>
          <a:p>
            <a:r>
              <a:rPr lang="ko-KR" altLang="en-US" sz="800" dirty="0"/>
              <a:t>향후 개발</a:t>
            </a:r>
          </a:p>
        </p:txBody>
      </p:sp>
      <p:sp>
        <p:nvSpPr>
          <p:cNvPr id="67" name="오른쪽 중괄호 66"/>
          <p:cNvSpPr/>
          <p:nvPr/>
        </p:nvSpPr>
        <p:spPr>
          <a:xfrm rot="10800000">
            <a:off x="4693580" y="2751611"/>
            <a:ext cx="137014" cy="8433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97456" y="1257897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4412" y="1771444"/>
            <a:ext cx="718160" cy="1310748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04412" y="1561207"/>
            <a:ext cx="718160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187624" y="1547975"/>
            <a:ext cx="718160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페이지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명</a:t>
            </a:r>
          </a:p>
        </p:txBody>
      </p:sp>
      <p:cxnSp>
        <p:nvCxnSpPr>
          <p:cNvPr id="83" name="직선 연결선 82"/>
          <p:cNvCxnSpPr/>
          <p:nvPr/>
        </p:nvCxnSpPr>
        <p:spPr>
          <a:xfrm>
            <a:off x="1187624" y="1771444"/>
            <a:ext cx="2376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187624" y="1858238"/>
            <a:ext cx="2467222" cy="401903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내용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225076" y="1014306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945156" y="1049380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461114" y="1049380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5225827" y="661022"/>
            <a:ext cx="1008112" cy="216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225738" y="1643103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21986" y="135790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225827" y="1858238"/>
            <a:ext cx="786333" cy="230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고객센터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225827" y="2088457"/>
            <a:ext cx="786333" cy="110733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2depth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094319" y="2132855"/>
            <a:ext cx="2390067" cy="374441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페이지 내용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241308" y="6610180"/>
            <a:ext cx="3259310" cy="189495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푸터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94319" y="1842105"/>
            <a:ext cx="718160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페이지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명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6094319" y="2065574"/>
            <a:ext cx="23762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480564" y="123889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일반화면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090352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15128" y="1007874"/>
            <a:ext cx="682181" cy="26529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35208" y="1042948"/>
            <a:ext cx="1478059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51166" y="1042948"/>
            <a:ext cx="1023272" cy="23021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5879" y="654590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7048" y="1350832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4004" y="1654142"/>
            <a:ext cx="1150258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‘</a:t>
            </a:r>
            <a:r>
              <a:rPr lang="ko-KR" altLang="en-US" sz="900" dirty="0" err="1">
                <a:solidFill>
                  <a:schemeClr val="tx1"/>
                </a:solidFill>
              </a:rPr>
              <a:t>그리퍼</a:t>
            </a:r>
            <a:r>
              <a:rPr lang="en-US" altLang="ko-KR" sz="900" dirty="0">
                <a:solidFill>
                  <a:schemeClr val="tx1"/>
                </a:solidFill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</a:rPr>
              <a:t>검색결과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619672" y="1864379"/>
            <a:ext cx="18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25076" y="1014306"/>
            <a:ext cx="682181" cy="265292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45156" y="1049380"/>
            <a:ext cx="1478059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검색영역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61114" y="1049380"/>
            <a:ext cx="1023272" cy="230219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마이페이지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25827" y="661022"/>
            <a:ext cx="1008112" cy="2160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25738" y="1643103"/>
            <a:ext cx="2523496" cy="1151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Home &gt; 1depth &gt; 2depth &gt; 3depth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1986" y="1357909"/>
            <a:ext cx="3259310" cy="19464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전체 카테고리   신상품    </a:t>
            </a:r>
            <a:r>
              <a:rPr lang="ko-KR" altLang="en-US" sz="700" dirty="0" err="1">
                <a:solidFill>
                  <a:schemeClr val="tx1"/>
                </a:solidFill>
              </a:rPr>
              <a:t>세일존</a:t>
            </a:r>
            <a:r>
              <a:rPr lang="ko-KR" altLang="en-US" sz="700" dirty="0">
                <a:solidFill>
                  <a:schemeClr val="tx1"/>
                </a:solidFill>
              </a:rPr>
              <a:t>    베스트판매  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25827" y="1858238"/>
            <a:ext cx="1259449" cy="230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‘</a:t>
            </a:r>
            <a:r>
              <a:rPr lang="ko-KR" altLang="en-US" sz="900" dirty="0" err="1">
                <a:solidFill>
                  <a:schemeClr val="tx1"/>
                </a:solidFill>
              </a:rPr>
              <a:t>그리퍼</a:t>
            </a:r>
            <a:r>
              <a:rPr lang="en-US" altLang="ko-KR" sz="900" dirty="0">
                <a:solidFill>
                  <a:schemeClr val="tx1"/>
                </a:solidFill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</a:rPr>
              <a:t>검색결과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485276" y="1864379"/>
            <a:ext cx="2047163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00 </a:t>
            </a:r>
            <a:r>
              <a:rPr lang="ko-KR" altLang="en-US" sz="800" dirty="0">
                <a:solidFill>
                  <a:schemeClr val="tx1"/>
                </a:solidFill>
              </a:rPr>
              <a:t>건이 조회되었습니다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506775" y="2065574"/>
            <a:ext cx="1836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47664" y="1668340"/>
            <a:ext cx="2047163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00 </a:t>
            </a:r>
            <a:r>
              <a:rPr lang="ko-KR" altLang="en-US" sz="800" dirty="0">
                <a:solidFill>
                  <a:schemeClr val="tx1"/>
                </a:solidFill>
              </a:rPr>
              <a:t>건이 조회되었습니다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4004" y="2065574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카테고리 검색결과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446699" y="2275811"/>
            <a:ext cx="3136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6699" y="242088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일반그리퍼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589543" y="242088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전동그리퍼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424004" y="2852936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상품 검색결과  </a:t>
            </a:r>
            <a:r>
              <a:rPr lang="en-US" altLang="ko-KR" sz="800" dirty="0">
                <a:solidFill>
                  <a:schemeClr val="tx1"/>
                </a:solidFill>
              </a:rPr>
              <a:t>00 </a:t>
            </a:r>
            <a:r>
              <a:rPr lang="ko-KR" altLang="en-US" sz="800" dirty="0">
                <a:solidFill>
                  <a:schemeClr val="tx1"/>
                </a:solidFill>
              </a:rPr>
              <a:t>건이 조회되었습니다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46699" y="3063173"/>
            <a:ext cx="3136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0" y="3137521"/>
            <a:ext cx="3148128" cy="8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46527" y="4149080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정렬방식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496452" y="4508896"/>
            <a:ext cx="571129" cy="571130"/>
            <a:chOff x="2925540" y="2681032"/>
            <a:chExt cx="720000" cy="720000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28005" y="4508896"/>
            <a:ext cx="571129" cy="571130"/>
            <a:chOff x="2925540" y="2681032"/>
            <a:chExt cx="720000" cy="720000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759559" y="4508896"/>
            <a:ext cx="571129" cy="571130"/>
            <a:chOff x="2925540" y="2681032"/>
            <a:chExt cx="720000" cy="720000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91110" y="4504583"/>
            <a:ext cx="571129" cy="571130"/>
            <a:chOff x="2925540" y="2681032"/>
            <a:chExt cx="720000" cy="720000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023699" y="4508896"/>
            <a:ext cx="571129" cy="571130"/>
            <a:chOff x="2925540" y="2681032"/>
            <a:chExt cx="720000" cy="720000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96452" y="5193349"/>
            <a:ext cx="571129" cy="571130"/>
            <a:chOff x="2925540" y="2681032"/>
            <a:chExt cx="720000" cy="720000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128005" y="5193349"/>
            <a:ext cx="571129" cy="571130"/>
            <a:chOff x="2925540" y="2681032"/>
            <a:chExt cx="720000" cy="720000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759559" y="5193349"/>
            <a:ext cx="571129" cy="571130"/>
            <a:chOff x="2925540" y="2681032"/>
            <a:chExt cx="720000" cy="720000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직사각형 61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391110" y="5189037"/>
            <a:ext cx="571129" cy="571130"/>
            <a:chOff x="2925540" y="2681032"/>
            <a:chExt cx="720000" cy="720000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직사각형 64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023699" y="5193349"/>
            <a:ext cx="571129" cy="571130"/>
            <a:chOff x="2925540" y="2681032"/>
            <a:chExt cx="720000" cy="720000"/>
          </a:xfrm>
        </p:grpSpPr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직사각형 67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96451" y="5877803"/>
            <a:ext cx="571129" cy="571130"/>
            <a:chOff x="2925540" y="2681032"/>
            <a:chExt cx="720000" cy="720000"/>
          </a:xfrm>
        </p:grpSpPr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128004" y="5877803"/>
            <a:ext cx="571129" cy="571130"/>
            <a:chOff x="2925540" y="2681032"/>
            <a:chExt cx="720000" cy="720000"/>
          </a:xfrm>
        </p:grpSpPr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" name="직사각형 73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59558" y="5877803"/>
            <a:ext cx="571129" cy="571130"/>
            <a:chOff x="2925540" y="2681032"/>
            <a:chExt cx="720000" cy="720000"/>
          </a:xfrm>
        </p:grpSpPr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7" name="직사각형 76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391109" y="5873491"/>
            <a:ext cx="571129" cy="571130"/>
            <a:chOff x="2925540" y="2681032"/>
            <a:chExt cx="720000" cy="720000"/>
          </a:xfrm>
        </p:grpSpPr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023698" y="5877803"/>
            <a:ext cx="571129" cy="571130"/>
            <a:chOff x="2925540" y="2681032"/>
            <a:chExt cx="720000" cy="720000"/>
          </a:xfrm>
        </p:grpSpPr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1" y="2681032"/>
              <a:ext cx="527031" cy="531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2925540" y="2681032"/>
              <a:ext cx="720000" cy="720000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판매 상품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5238483" y="2210651"/>
            <a:ext cx="1150258" cy="2102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‘</a:t>
            </a:r>
            <a:r>
              <a:rPr lang="ko-KR" altLang="en-US" sz="900" dirty="0" err="1">
                <a:solidFill>
                  <a:schemeClr val="tx1"/>
                </a:solidFill>
              </a:rPr>
              <a:t>그리퍼</a:t>
            </a:r>
            <a:r>
              <a:rPr lang="en-US" altLang="ko-KR" sz="900" dirty="0">
                <a:solidFill>
                  <a:schemeClr val="tx1"/>
                </a:solidFill>
              </a:rPr>
              <a:t>’ </a:t>
            </a:r>
            <a:r>
              <a:rPr lang="ko-KR" altLang="en-US" sz="900" dirty="0">
                <a:solidFill>
                  <a:schemeClr val="tx1"/>
                </a:solidFill>
              </a:rPr>
              <a:t>검색결과</a:t>
            </a:r>
          </a:p>
        </p:txBody>
      </p:sp>
      <p:cxnSp>
        <p:nvCxnSpPr>
          <p:cNvPr id="85" name="직선 연결선 84"/>
          <p:cNvCxnSpPr/>
          <p:nvPr/>
        </p:nvCxnSpPr>
        <p:spPr>
          <a:xfrm>
            <a:off x="6434151" y="2420888"/>
            <a:ext cx="1836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362143" y="2224849"/>
            <a:ext cx="2047163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00 </a:t>
            </a:r>
            <a:r>
              <a:rPr lang="ko-KR" altLang="en-US" sz="800" dirty="0">
                <a:solidFill>
                  <a:schemeClr val="tx1"/>
                </a:solidFill>
              </a:rPr>
              <a:t>건이 조회되었습니다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238483" y="2622083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카테고리 검색결과</a:t>
            </a:r>
          </a:p>
        </p:txBody>
      </p:sp>
      <p:cxnSp>
        <p:nvCxnSpPr>
          <p:cNvPr id="88" name="직선 연결선 87"/>
          <p:cNvCxnSpPr/>
          <p:nvPr/>
        </p:nvCxnSpPr>
        <p:spPr>
          <a:xfrm>
            <a:off x="5261178" y="2832320"/>
            <a:ext cx="313678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261178" y="297739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일반그리퍼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6404022" y="297739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전동그리퍼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5238483" y="3409445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상품 검색결과  </a:t>
            </a:r>
            <a:r>
              <a:rPr lang="en-US" altLang="ko-KR" sz="800" dirty="0">
                <a:solidFill>
                  <a:schemeClr val="tx1"/>
                </a:solidFill>
              </a:rPr>
              <a:t>00 </a:t>
            </a:r>
            <a:r>
              <a:rPr lang="ko-KR" altLang="en-US" sz="800" dirty="0">
                <a:solidFill>
                  <a:schemeClr val="tx1"/>
                </a:solidFill>
              </a:rPr>
              <a:t>건이 조회되었습니다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5261178" y="3619682"/>
            <a:ext cx="313678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79" y="3694030"/>
            <a:ext cx="3148128" cy="8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직사각형 93"/>
          <p:cNvSpPr/>
          <p:nvPr/>
        </p:nvSpPr>
        <p:spPr>
          <a:xfrm>
            <a:off x="5261006" y="4705589"/>
            <a:ext cx="2398959" cy="2102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정렬방식</a:t>
            </a:r>
          </a:p>
        </p:txBody>
      </p:sp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94" y="506562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직사각형 96"/>
          <p:cNvSpPr/>
          <p:nvPr/>
        </p:nvSpPr>
        <p:spPr>
          <a:xfrm>
            <a:off x="5310931" y="506562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20" y="506562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/>
          <p:cNvSpPr/>
          <p:nvPr/>
        </p:nvSpPr>
        <p:spPr>
          <a:xfrm>
            <a:off x="5975357" y="506562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46" y="506562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6639783" y="506562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70" y="5061092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304207" y="506109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85" y="506562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직사각형 108"/>
          <p:cNvSpPr/>
          <p:nvPr/>
        </p:nvSpPr>
        <p:spPr>
          <a:xfrm>
            <a:off x="7969722" y="506562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94" y="578570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직사각형 111"/>
          <p:cNvSpPr/>
          <p:nvPr/>
        </p:nvSpPr>
        <p:spPr>
          <a:xfrm>
            <a:off x="5310931" y="578570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20" y="578570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직사각형 114"/>
          <p:cNvSpPr/>
          <p:nvPr/>
        </p:nvSpPr>
        <p:spPr>
          <a:xfrm>
            <a:off x="5975357" y="578570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46" y="578570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6639783" y="578570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70" y="5781172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7304207" y="5781172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85" y="5785709"/>
            <a:ext cx="439820" cy="4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직사각형 123"/>
          <p:cNvSpPr/>
          <p:nvPr/>
        </p:nvSpPr>
        <p:spPr>
          <a:xfrm>
            <a:off x="7969722" y="5785709"/>
            <a:ext cx="600857" cy="600857"/>
          </a:xfrm>
          <a:prstGeom prst="rect">
            <a:avLst/>
          </a:prstGeom>
          <a:noFill/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판매 상품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480564" y="123889"/>
            <a:ext cx="1008112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검색결과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51520" y="4013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27448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오른쪽 화살표 142"/>
          <p:cNvSpPr/>
          <p:nvPr/>
        </p:nvSpPr>
        <p:spPr>
          <a:xfrm>
            <a:off x="1175532" y="4627503"/>
            <a:ext cx="7356908" cy="43204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른쪽 화살표 143"/>
          <p:cNvSpPr/>
          <p:nvPr/>
        </p:nvSpPr>
        <p:spPr>
          <a:xfrm>
            <a:off x="1175532" y="5142968"/>
            <a:ext cx="7356908" cy="43204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오른쪽 화살표 144"/>
          <p:cNvSpPr/>
          <p:nvPr/>
        </p:nvSpPr>
        <p:spPr>
          <a:xfrm>
            <a:off x="1175532" y="5655018"/>
            <a:ext cx="7356908" cy="432048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40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업무분장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381906" y="832541"/>
            <a:ext cx="504056" cy="648072"/>
            <a:chOff x="4778140" y="1869679"/>
            <a:chExt cx="504056" cy="648072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778140" y="1869679"/>
              <a:ext cx="504056" cy="648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현 6"/>
            <p:cNvSpPr/>
            <p:nvPr/>
          </p:nvSpPr>
          <p:spPr>
            <a:xfrm>
              <a:off x="4839082" y="1918847"/>
              <a:ext cx="360040" cy="576064"/>
            </a:xfrm>
            <a:prstGeom prst="chord">
              <a:avLst>
                <a:gd name="adj1" fmla="val 5159"/>
                <a:gd name="adj2" fmla="val 1089477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95483" y="792337"/>
            <a:ext cx="534164" cy="688276"/>
            <a:chOff x="5745078" y="1846839"/>
            <a:chExt cx="534164" cy="688276"/>
          </a:xfrm>
        </p:grpSpPr>
        <p:sp>
          <p:nvSpPr>
            <p:cNvPr id="8" name="현 7"/>
            <p:cNvSpPr/>
            <p:nvPr/>
          </p:nvSpPr>
          <p:spPr>
            <a:xfrm rot="10800000">
              <a:off x="5745078" y="1846839"/>
              <a:ext cx="534164" cy="688276"/>
            </a:xfrm>
            <a:prstGeom prst="chord">
              <a:avLst>
                <a:gd name="adj1" fmla="val 19811159"/>
                <a:gd name="adj2" fmla="val 12612201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0800000">
              <a:off x="5832140" y="2156260"/>
              <a:ext cx="360040" cy="35911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444155" y="718420"/>
            <a:ext cx="360040" cy="762193"/>
            <a:chOff x="6639282" y="1753182"/>
            <a:chExt cx="360040" cy="762193"/>
          </a:xfrm>
        </p:grpSpPr>
        <p:sp>
          <p:nvSpPr>
            <p:cNvPr id="12" name="양쪽 모서리가 둥근 사각형 11"/>
            <p:cNvSpPr/>
            <p:nvPr/>
          </p:nvSpPr>
          <p:spPr>
            <a:xfrm rot="10800000">
              <a:off x="6639282" y="2156260"/>
              <a:ext cx="360040" cy="35911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639282" y="1753182"/>
              <a:ext cx="360040" cy="432048"/>
              <a:chOff x="7380312" y="1679159"/>
              <a:chExt cx="504056" cy="432048"/>
            </a:xfrm>
          </p:grpSpPr>
          <p:sp>
            <p:nvSpPr>
              <p:cNvPr id="13" name="이등변 삼각형 12"/>
              <p:cNvSpPr/>
              <p:nvPr/>
            </p:nvSpPr>
            <p:spPr>
              <a:xfrm>
                <a:off x="7380312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3"/>
              <p:cNvSpPr/>
              <p:nvPr/>
            </p:nvSpPr>
            <p:spPr>
              <a:xfrm>
                <a:off x="7488324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>
                <a:off x="7596336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세로로 말린 두루마리 모양 19"/>
          <p:cNvSpPr/>
          <p:nvPr/>
        </p:nvSpPr>
        <p:spPr>
          <a:xfrm flipH="1">
            <a:off x="572157" y="1611671"/>
            <a:ext cx="2180814" cy="221078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63435" y="1988050"/>
            <a:ext cx="14010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AutoNum type="arabicPeriod"/>
            </a:pPr>
            <a:r>
              <a:rPr lang="en-US" altLang="ko-KR" sz="1000" dirty="0"/>
              <a:t>PM</a:t>
            </a:r>
          </a:p>
          <a:p>
            <a:pPr marL="144000" indent="-144000">
              <a:buAutoNum type="arabicPeriod"/>
            </a:pPr>
            <a:r>
              <a:rPr lang="ko-KR" altLang="en-US" sz="1000" dirty="0"/>
              <a:t>화면정의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안내 문구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이용약관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개인정보 활용방침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기능정의</a:t>
            </a:r>
            <a:endParaRPr lang="en-US" altLang="ko-KR" sz="1000" dirty="0"/>
          </a:p>
          <a:p>
            <a:pPr marL="144000" indent="-144000">
              <a:buAutoNum type="arabicPeriod"/>
            </a:pPr>
            <a:endParaRPr lang="ko-KR" altLang="en-US" sz="1000" dirty="0"/>
          </a:p>
        </p:txBody>
      </p:sp>
      <p:sp>
        <p:nvSpPr>
          <p:cNvPr id="22" name="세로로 말린 두루마리 모양 21"/>
          <p:cNvSpPr/>
          <p:nvPr/>
        </p:nvSpPr>
        <p:spPr>
          <a:xfrm flipH="1">
            <a:off x="3585428" y="1611671"/>
            <a:ext cx="2180814" cy="221078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17394" y="1971971"/>
            <a:ext cx="1189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AutoNum type="arabicPeriod"/>
            </a:pPr>
            <a:r>
              <a:rPr lang="ko-KR" altLang="en-US" sz="1000" dirty="0"/>
              <a:t>서버구축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en-US" altLang="ko-KR" sz="1000" dirty="0"/>
              <a:t>DB </a:t>
            </a:r>
            <a:r>
              <a:rPr lang="ko-KR" altLang="en-US" sz="1000" dirty="0"/>
              <a:t>구축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프로그래밍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외부 인력 조율</a:t>
            </a:r>
          </a:p>
        </p:txBody>
      </p:sp>
      <p:sp>
        <p:nvSpPr>
          <p:cNvPr id="24" name="세로로 말린 두루마리 모양 23"/>
          <p:cNvSpPr/>
          <p:nvPr/>
        </p:nvSpPr>
        <p:spPr>
          <a:xfrm flipH="1">
            <a:off x="6559485" y="1611671"/>
            <a:ext cx="2180814" cy="2210782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91451" y="1952260"/>
            <a:ext cx="149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AutoNum type="arabicPeriod"/>
            </a:pPr>
            <a:r>
              <a:rPr lang="ko-KR" altLang="en-US" sz="1000" dirty="0"/>
              <a:t>카테고리 정리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상품리스트 작성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상품 카테고리 분류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상품 상세 정보 등록</a:t>
            </a:r>
            <a:endParaRPr lang="en-US" altLang="ko-KR" sz="1000" dirty="0"/>
          </a:p>
          <a:p>
            <a:pPr marL="144000" indent="-144000">
              <a:buAutoNum type="arabicPeriod"/>
            </a:pPr>
            <a:r>
              <a:rPr lang="ko-KR" altLang="en-US" sz="1000" dirty="0"/>
              <a:t>프로모션 기획</a:t>
            </a:r>
            <a:endParaRPr lang="en-US" altLang="ko-KR" sz="1000" dirty="0"/>
          </a:p>
          <a:p>
            <a:pPr marL="144000" indent="-144000">
              <a:buAutoNum type="arabicPeriod"/>
            </a:pPr>
            <a:endParaRPr lang="ko-KR" altLang="en-US" sz="1000" dirty="0"/>
          </a:p>
        </p:txBody>
      </p:sp>
      <p:grpSp>
        <p:nvGrpSpPr>
          <p:cNvPr id="35" name="그룹 34"/>
          <p:cNvGrpSpPr/>
          <p:nvPr/>
        </p:nvGrpSpPr>
        <p:grpSpPr>
          <a:xfrm rot="3176563">
            <a:off x="649089" y="2948404"/>
            <a:ext cx="458930" cy="425480"/>
            <a:chOff x="5803372" y="857672"/>
            <a:chExt cx="771926" cy="715662"/>
          </a:xfrm>
        </p:grpSpPr>
        <p:sp>
          <p:nvSpPr>
            <p:cNvPr id="27" name="타원 26"/>
            <p:cNvSpPr/>
            <p:nvPr/>
          </p:nvSpPr>
          <p:spPr>
            <a:xfrm rot="-120000">
              <a:off x="6001880" y="857672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120000">
              <a:off x="6200388" y="857672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 rot="420000">
              <a:off x="6398896" y="969976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-600000">
              <a:off x="5803372" y="970089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20494671">
              <a:off x="5944122" y="1198209"/>
              <a:ext cx="404570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 rot="960234">
              <a:off x="6072299" y="1197361"/>
              <a:ext cx="404570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034332" y="1461315"/>
              <a:ext cx="369138" cy="1120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rot="19038514">
            <a:off x="2192193" y="3091355"/>
            <a:ext cx="458930" cy="425480"/>
            <a:chOff x="5803372" y="857672"/>
            <a:chExt cx="771926" cy="715662"/>
          </a:xfrm>
        </p:grpSpPr>
        <p:sp>
          <p:nvSpPr>
            <p:cNvPr id="37" name="타원 36"/>
            <p:cNvSpPr/>
            <p:nvPr/>
          </p:nvSpPr>
          <p:spPr>
            <a:xfrm rot="-120000">
              <a:off x="6001880" y="857672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120000">
              <a:off x="6200388" y="857672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 rot="420000">
              <a:off x="6398896" y="969976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 rot="-600000">
              <a:off x="5803372" y="970089"/>
              <a:ext cx="176402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20494671">
              <a:off x="5944122" y="1198209"/>
              <a:ext cx="404570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 rot="960234">
              <a:off x="6072299" y="1197361"/>
              <a:ext cx="404570" cy="279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6034332" y="1461315"/>
              <a:ext cx="369138" cy="1120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 rot="19526492">
            <a:off x="8235432" y="3163497"/>
            <a:ext cx="284765" cy="321098"/>
            <a:chOff x="5584826" y="956320"/>
            <a:chExt cx="1010012" cy="1138878"/>
          </a:xfrm>
        </p:grpSpPr>
        <p:grpSp>
          <p:nvGrpSpPr>
            <p:cNvPr id="46" name="그룹 45"/>
            <p:cNvGrpSpPr/>
            <p:nvPr/>
          </p:nvGrpSpPr>
          <p:grpSpPr>
            <a:xfrm rot="20972622">
              <a:off x="5821954" y="956320"/>
              <a:ext cx="216024" cy="590589"/>
              <a:chOff x="6084168" y="1207013"/>
              <a:chExt cx="216024" cy="590589"/>
            </a:xfrm>
          </p:grpSpPr>
          <p:sp>
            <p:nvSpPr>
              <p:cNvPr id="44" name="이등변 삼각형 43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656298">
              <a:off x="6143846" y="1004370"/>
              <a:ext cx="216024" cy="590589"/>
              <a:chOff x="6084168" y="1207013"/>
              <a:chExt cx="216024" cy="590589"/>
            </a:xfrm>
          </p:grpSpPr>
          <p:sp>
            <p:nvSpPr>
              <p:cNvPr id="48" name="이등변 삼각형 47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798343">
              <a:off x="6378814" y="1176348"/>
              <a:ext cx="216024" cy="590589"/>
              <a:chOff x="6084168" y="1207013"/>
              <a:chExt cx="216024" cy="590589"/>
            </a:xfrm>
          </p:grpSpPr>
          <p:sp>
            <p:nvSpPr>
              <p:cNvPr id="51" name="이등변 삼각형 50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 rot="20159142">
              <a:off x="5584826" y="1224718"/>
              <a:ext cx="216024" cy="590589"/>
              <a:chOff x="6084168" y="1207013"/>
              <a:chExt cx="216024" cy="590589"/>
            </a:xfrm>
          </p:grpSpPr>
          <p:sp>
            <p:nvSpPr>
              <p:cNvPr id="54" name="이등변 삼각형 53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타원 55"/>
            <p:cNvSpPr/>
            <p:nvPr/>
          </p:nvSpPr>
          <p:spPr>
            <a:xfrm>
              <a:off x="5954802" y="1601392"/>
              <a:ext cx="269948" cy="4594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2789758">
              <a:off x="5871024" y="1734103"/>
              <a:ext cx="311850" cy="4103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 rot="18068047">
              <a:off x="6055240" y="1708583"/>
              <a:ext cx="316259" cy="4103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 rot="2398908">
            <a:off x="6749822" y="3156257"/>
            <a:ext cx="284765" cy="321098"/>
            <a:chOff x="5584826" y="956320"/>
            <a:chExt cx="1010012" cy="1138878"/>
          </a:xfrm>
        </p:grpSpPr>
        <p:grpSp>
          <p:nvGrpSpPr>
            <p:cNvPr id="61" name="그룹 60"/>
            <p:cNvGrpSpPr/>
            <p:nvPr/>
          </p:nvGrpSpPr>
          <p:grpSpPr>
            <a:xfrm rot="20972622">
              <a:off x="5821954" y="956320"/>
              <a:ext cx="216024" cy="590589"/>
              <a:chOff x="6084168" y="1207013"/>
              <a:chExt cx="216024" cy="590589"/>
            </a:xfrm>
          </p:grpSpPr>
          <p:sp>
            <p:nvSpPr>
              <p:cNvPr id="74" name="이등변 삼각형 73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 rot="656298">
              <a:off x="6143846" y="1004370"/>
              <a:ext cx="216024" cy="590589"/>
              <a:chOff x="6084168" y="1207013"/>
              <a:chExt cx="216024" cy="590589"/>
            </a:xfrm>
          </p:grpSpPr>
          <p:sp>
            <p:nvSpPr>
              <p:cNvPr id="72" name="이등변 삼각형 71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 rot="798343">
              <a:off x="6378814" y="1176348"/>
              <a:ext cx="216024" cy="590589"/>
              <a:chOff x="6084168" y="1207013"/>
              <a:chExt cx="216024" cy="590589"/>
            </a:xfrm>
          </p:grpSpPr>
          <p:sp>
            <p:nvSpPr>
              <p:cNvPr id="70" name="이등변 삼각형 69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20159142">
              <a:off x="5584826" y="1224718"/>
              <a:ext cx="216024" cy="590589"/>
              <a:chOff x="6084168" y="1207013"/>
              <a:chExt cx="216024" cy="590589"/>
            </a:xfrm>
          </p:grpSpPr>
          <p:sp>
            <p:nvSpPr>
              <p:cNvPr id="68" name="이등변 삼각형 67"/>
              <p:cNvSpPr/>
              <p:nvPr/>
            </p:nvSpPr>
            <p:spPr>
              <a:xfrm>
                <a:off x="6084168" y="1207013"/>
                <a:ext cx="216024" cy="40307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6084168" y="1492738"/>
                <a:ext cx="216024" cy="30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타원 64"/>
            <p:cNvSpPr/>
            <p:nvPr/>
          </p:nvSpPr>
          <p:spPr>
            <a:xfrm>
              <a:off x="5954802" y="1601392"/>
              <a:ext cx="269948" cy="4594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2789758">
              <a:off x="5871024" y="1734103"/>
              <a:ext cx="311850" cy="4103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 rot="18068047">
              <a:off x="6055240" y="1708583"/>
              <a:ext cx="316259" cy="4103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 rot="2033077">
            <a:off x="3731751" y="3174400"/>
            <a:ext cx="321767" cy="375878"/>
            <a:chOff x="3496990" y="4304997"/>
            <a:chExt cx="1274362" cy="1488670"/>
          </a:xfrm>
        </p:grpSpPr>
        <p:sp>
          <p:nvSpPr>
            <p:cNvPr id="81" name="타원 80"/>
            <p:cNvSpPr/>
            <p:nvPr/>
          </p:nvSpPr>
          <p:spPr>
            <a:xfrm rot="19907716">
              <a:off x="3740583" y="5129973"/>
              <a:ext cx="702917" cy="4858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06701">
              <a:off x="3963283" y="5128500"/>
              <a:ext cx="702917" cy="4858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3891829" y="5599040"/>
              <a:ext cx="641356" cy="194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3920885" y="4940708"/>
              <a:ext cx="513055" cy="6375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4509597" y="4651172"/>
              <a:ext cx="261755" cy="478557"/>
              <a:chOff x="4573001" y="4561118"/>
              <a:chExt cx="261755" cy="478557"/>
            </a:xfrm>
          </p:grpSpPr>
          <p:sp>
            <p:nvSpPr>
              <p:cNvPr id="79" name="타원 78"/>
              <p:cNvSpPr/>
              <p:nvPr/>
            </p:nvSpPr>
            <p:spPr>
              <a:xfrm rot="2268728">
                <a:off x="4573001" y="4739632"/>
                <a:ext cx="218627" cy="3000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이등변 삼각형 84"/>
              <p:cNvSpPr/>
              <p:nvPr/>
            </p:nvSpPr>
            <p:spPr>
              <a:xfrm rot="540000">
                <a:off x="4760011" y="4561118"/>
                <a:ext cx="74745" cy="28723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3496990" y="4747097"/>
              <a:ext cx="299139" cy="440310"/>
              <a:chOff x="3513322" y="4705020"/>
              <a:chExt cx="299139" cy="440310"/>
            </a:xfrm>
          </p:grpSpPr>
          <p:sp>
            <p:nvSpPr>
              <p:cNvPr id="80" name="타원 79"/>
              <p:cNvSpPr/>
              <p:nvPr/>
            </p:nvSpPr>
            <p:spPr>
              <a:xfrm rot="19187435">
                <a:off x="3553682" y="4820032"/>
                <a:ext cx="258779" cy="325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85"/>
              <p:cNvSpPr/>
              <p:nvPr/>
            </p:nvSpPr>
            <p:spPr>
              <a:xfrm rot="-600000">
                <a:off x="3513322" y="4705020"/>
                <a:ext cx="62142" cy="23251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3782794" y="4382258"/>
              <a:ext cx="256389" cy="550328"/>
              <a:chOff x="3778078" y="4312926"/>
              <a:chExt cx="256389" cy="550328"/>
            </a:xfrm>
          </p:grpSpPr>
          <p:sp>
            <p:nvSpPr>
              <p:cNvPr id="77" name="타원 76"/>
              <p:cNvSpPr/>
              <p:nvPr/>
            </p:nvSpPr>
            <p:spPr>
              <a:xfrm rot="20086400">
                <a:off x="3782795" y="4465529"/>
                <a:ext cx="251672" cy="39772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86"/>
              <p:cNvSpPr/>
              <p:nvPr/>
            </p:nvSpPr>
            <p:spPr>
              <a:xfrm rot="180000">
                <a:off x="3778078" y="4312926"/>
                <a:ext cx="65364" cy="2397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4243705" y="4304997"/>
              <a:ext cx="253153" cy="614879"/>
              <a:chOff x="4271412" y="4250870"/>
              <a:chExt cx="253153" cy="614879"/>
            </a:xfrm>
          </p:grpSpPr>
          <p:sp>
            <p:nvSpPr>
              <p:cNvPr id="78" name="타원 77"/>
              <p:cNvSpPr/>
              <p:nvPr/>
            </p:nvSpPr>
            <p:spPr>
              <a:xfrm rot="929757">
                <a:off x="4271412" y="4465513"/>
                <a:ext cx="233409" cy="4002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이등변 삼각형 87"/>
              <p:cNvSpPr/>
              <p:nvPr/>
            </p:nvSpPr>
            <p:spPr>
              <a:xfrm rot="720000">
                <a:off x="4476592" y="4250870"/>
                <a:ext cx="47973" cy="28861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4" name="그룹 93"/>
          <p:cNvGrpSpPr/>
          <p:nvPr/>
        </p:nvGrpSpPr>
        <p:grpSpPr>
          <a:xfrm rot="18539084">
            <a:off x="5305790" y="2999146"/>
            <a:ext cx="321767" cy="375878"/>
            <a:chOff x="3496990" y="4304997"/>
            <a:chExt cx="1274362" cy="1488670"/>
          </a:xfrm>
        </p:grpSpPr>
        <p:sp>
          <p:nvSpPr>
            <p:cNvPr id="95" name="타원 94"/>
            <p:cNvSpPr/>
            <p:nvPr/>
          </p:nvSpPr>
          <p:spPr>
            <a:xfrm rot="19907716">
              <a:off x="3740583" y="5129973"/>
              <a:ext cx="702917" cy="4858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 rot="1606701">
              <a:off x="3963283" y="5128500"/>
              <a:ext cx="702917" cy="4858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3891829" y="5599040"/>
              <a:ext cx="641356" cy="194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3920885" y="4940708"/>
              <a:ext cx="513055" cy="6375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509597" y="4651172"/>
              <a:ext cx="261755" cy="478557"/>
              <a:chOff x="4573001" y="4561118"/>
              <a:chExt cx="261755" cy="478557"/>
            </a:xfrm>
          </p:grpSpPr>
          <p:sp>
            <p:nvSpPr>
              <p:cNvPr id="109" name="타원 108"/>
              <p:cNvSpPr/>
              <p:nvPr/>
            </p:nvSpPr>
            <p:spPr>
              <a:xfrm rot="2268728">
                <a:off x="4573001" y="4739632"/>
                <a:ext cx="218627" cy="30004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이등변 삼각형 109"/>
              <p:cNvSpPr/>
              <p:nvPr/>
            </p:nvSpPr>
            <p:spPr>
              <a:xfrm rot="540000">
                <a:off x="4760011" y="4561118"/>
                <a:ext cx="74745" cy="287233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3496990" y="4747097"/>
              <a:ext cx="299139" cy="440310"/>
              <a:chOff x="3513322" y="4705020"/>
              <a:chExt cx="299139" cy="440310"/>
            </a:xfrm>
          </p:grpSpPr>
          <p:sp>
            <p:nvSpPr>
              <p:cNvPr id="107" name="타원 106"/>
              <p:cNvSpPr/>
              <p:nvPr/>
            </p:nvSpPr>
            <p:spPr>
              <a:xfrm rot="19187435">
                <a:off x="3553682" y="4820032"/>
                <a:ext cx="258779" cy="3252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이등변 삼각형 107"/>
              <p:cNvSpPr/>
              <p:nvPr/>
            </p:nvSpPr>
            <p:spPr>
              <a:xfrm rot="-600000">
                <a:off x="3513322" y="4705020"/>
                <a:ext cx="62142" cy="23251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3782794" y="4382258"/>
              <a:ext cx="256389" cy="550328"/>
              <a:chOff x="3778078" y="4312926"/>
              <a:chExt cx="256389" cy="550328"/>
            </a:xfrm>
          </p:grpSpPr>
          <p:sp>
            <p:nvSpPr>
              <p:cNvPr id="105" name="타원 104"/>
              <p:cNvSpPr/>
              <p:nvPr/>
            </p:nvSpPr>
            <p:spPr>
              <a:xfrm rot="20086400">
                <a:off x="3782795" y="4465529"/>
                <a:ext cx="251672" cy="39772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이등변 삼각형 105"/>
              <p:cNvSpPr/>
              <p:nvPr/>
            </p:nvSpPr>
            <p:spPr>
              <a:xfrm rot="180000">
                <a:off x="3778078" y="4312926"/>
                <a:ext cx="65364" cy="23974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4243705" y="4304997"/>
              <a:ext cx="253153" cy="614879"/>
              <a:chOff x="4271412" y="4250870"/>
              <a:chExt cx="253153" cy="614879"/>
            </a:xfrm>
          </p:grpSpPr>
          <p:sp>
            <p:nvSpPr>
              <p:cNvPr id="103" name="타원 102"/>
              <p:cNvSpPr/>
              <p:nvPr/>
            </p:nvSpPr>
            <p:spPr>
              <a:xfrm rot="929757">
                <a:off x="4271412" y="4465513"/>
                <a:ext cx="233409" cy="40023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이등변 삼각형 103"/>
              <p:cNvSpPr/>
              <p:nvPr/>
            </p:nvSpPr>
            <p:spPr>
              <a:xfrm rot="720000">
                <a:off x="4476592" y="4250870"/>
                <a:ext cx="47973" cy="28861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12" name="직선 연결선 111"/>
          <p:cNvCxnSpPr/>
          <p:nvPr/>
        </p:nvCxnSpPr>
        <p:spPr>
          <a:xfrm>
            <a:off x="1175531" y="4509120"/>
            <a:ext cx="0" cy="1944216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580322" y="6165304"/>
            <a:ext cx="816814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270604" y="623731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기획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241161" y="472514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화면정의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236899" y="525127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서버구축</a:t>
            </a:r>
            <a:endParaRPr lang="ko-KR" altLang="en-US" sz="800" dirty="0"/>
          </a:p>
        </p:txBody>
      </p:sp>
      <p:grpSp>
        <p:nvGrpSpPr>
          <p:cNvPr id="119" name="그룹 118"/>
          <p:cNvGrpSpPr/>
          <p:nvPr/>
        </p:nvGrpSpPr>
        <p:grpSpPr>
          <a:xfrm>
            <a:off x="893551" y="5229574"/>
            <a:ext cx="160751" cy="206680"/>
            <a:chOff x="4778140" y="1869679"/>
            <a:chExt cx="504056" cy="648072"/>
          </a:xfrm>
        </p:grpSpPr>
        <p:sp>
          <p:nvSpPr>
            <p:cNvPr id="120" name="양쪽 모서리가 둥근 사각형 119"/>
            <p:cNvSpPr/>
            <p:nvPr/>
          </p:nvSpPr>
          <p:spPr>
            <a:xfrm>
              <a:off x="4778140" y="1869679"/>
              <a:ext cx="504056" cy="648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현 120"/>
            <p:cNvSpPr/>
            <p:nvPr/>
          </p:nvSpPr>
          <p:spPr>
            <a:xfrm>
              <a:off x="4839082" y="1918847"/>
              <a:ext cx="360040" cy="576064"/>
            </a:xfrm>
            <a:prstGeom prst="chord">
              <a:avLst>
                <a:gd name="adj1" fmla="val 5159"/>
                <a:gd name="adj2" fmla="val 1089477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80768" y="4744848"/>
            <a:ext cx="170353" cy="219502"/>
            <a:chOff x="5745078" y="1846839"/>
            <a:chExt cx="534164" cy="688276"/>
          </a:xfrm>
        </p:grpSpPr>
        <p:sp>
          <p:nvSpPr>
            <p:cNvPr id="123" name="현 122"/>
            <p:cNvSpPr/>
            <p:nvPr/>
          </p:nvSpPr>
          <p:spPr>
            <a:xfrm rot="10800000">
              <a:off x="5745078" y="1846839"/>
              <a:ext cx="534164" cy="688276"/>
            </a:xfrm>
            <a:prstGeom prst="chord">
              <a:avLst>
                <a:gd name="adj1" fmla="val 19811159"/>
                <a:gd name="adj2" fmla="val 12612201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양쪽 모서리가 둥근 사각형 123"/>
            <p:cNvSpPr/>
            <p:nvPr/>
          </p:nvSpPr>
          <p:spPr>
            <a:xfrm rot="10800000">
              <a:off x="5832140" y="2156260"/>
              <a:ext cx="360040" cy="35911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908532" y="5733256"/>
            <a:ext cx="114822" cy="243074"/>
            <a:chOff x="6639282" y="1753182"/>
            <a:chExt cx="360040" cy="762193"/>
          </a:xfrm>
        </p:grpSpPr>
        <p:sp>
          <p:nvSpPr>
            <p:cNvPr id="126" name="양쪽 모서리가 둥근 사각형 125"/>
            <p:cNvSpPr/>
            <p:nvPr/>
          </p:nvSpPr>
          <p:spPr>
            <a:xfrm rot="10800000">
              <a:off x="6639282" y="2156260"/>
              <a:ext cx="360040" cy="35911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6639282" y="1753182"/>
              <a:ext cx="360040" cy="432048"/>
              <a:chOff x="7380312" y="1679159"/>
              <a:chExt cx="504056" cy="432048"/>
            </a:xfrm>
          </p:grpSpPr>
          <p:sp>
            <p:nvSpPr>
              <p:cNvPr id="128" name="이등변 삼각형 127"/>
              <p:cNvSpPr/>
              <p:nvPr/>
            </p:nvSpPr>
            <p:spPr>
              <a:xfrm>
                <a:off x="7380312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이등변 삼각형 128"/>
              <p:cNvSpPr/>
              <p:nvPr/>
            </p:nvSpPr>
            <p:spPr>
              <a:xfrm>
                <a:off x="7488324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이등변 삼각형 129"/>
              <p:cNvSpPr/>
              <p:nvPr/>
            </p:nvSpPr>
            <p:spPr>
              <a:xfrm>
                <a:off x="7596336" y="1679159"/>
                <a:ext cx="288032" cy="432048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1" name="TextBox 130"/>
          <p:cNvSpPr txBox="1"/>
          <p:nvPr/>
        </p:nvSpPr>
        <p:spPr>
          <a:xfrm>
            <a:off x="2300225" y="5251270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DB </a:t>
            </a:r>
            <a:r>
              <a:rPr lang="ko-KR" altLang="en-US" sz="800" dirty="0"/>
              <a:t>구축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301826" y="575408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카테고리 정리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375835" y="5754081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상품 리스트 정리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4611691" y="5754081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상품 카테고리 분류</a:t>
            </a:r>
            <a:endParaRPr lang="ko-KR" altLang="en-US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099924" y="5754081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상품상세정보 등록</a:t>
            </a:r>
            <a:endParaRPr lang="ko-KR" altLang="en-US" sz="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7175390" y="575408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프로모션 기획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645237" y="472514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안내문구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76104" y="4725144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이용약관</a:t>
            </a:r>
            <a:r>
              <a:rPr lang="en-US" altLang="ko-KR" sz="800" dirty="0"/>
              <a:t>, </a:t>
            </a:r>
            <a:r>
              <a:rPr lang="ko-KR" altLang="en-US" sz="800" dirty="0"/>
              <a:t>개인정보 활용방침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42245" y="472514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기능정의</a:t>
            </a:r>
            <a:endParaRPr lang="ko-KR" alt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382263" y="525127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디자인</a:t>
            </a:r>
            <a:r>
              <a:rPr lang="en-US" altLang="ko-KR" sz="800" dirty="0"/>
              <a:t>(</a:t>
            </a:r>
            <a:r>
              <a:rPr lang="ko-KR" altLang="en-US" sz="800" dirty="0"/>
              <a:t>외주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4457430" y="5251270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퍼블리싱</a:t>
            </a:r>
            <a:r>
              <a:rPr lang="en-US" altLang="ko-KR" sz="800" dirty="0"/>
              <a:t>(</a:t>
            </a:r>
            <a:r>
              <a:rPr lang="ko-KR" altLang="en-US" sz="800" dirty="0"/>
              <a:t>외주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631851" y="5251270"/>
            <a:ext cx="1784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프로그래밍</a:t>
            </a:r>
            <a:r>
              <a:rPr lang="en-US" altLang="ko-KR" sz="800" dirty="0"/>
              <a:t>(</a:t>
            </a:r>
            <a:r>
              <a:rPr lang="en-US" altLang="ko-KR" sz="800" dirty="0" err="1"/>
              <a:t>Beckoffice</a:t>
            </a:r>
            <a:r>
              <a:rPr lang="en-US" altLang="ko-KR" sz="800" dirty="0"/>
              <a:t>, </a:t>
            </a:r>
            <a:r>
              <a:rPr lang="en-US" altLang="ko-KR" sz="800" dirty="0" err="1"/>
              <a:t>Frontoffice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48" name="AutoShape 2" descr="ope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9" name="AutoShape 4" descr="ope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9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4013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논의</a:t>
            </a:r>
            <a:r>
              <a:rPr lang="en-US" altLang="ko-KR" dirty="0"/>
              <a:t> </a:t>
            </a:r>
            <a:r>
              <a:rPr lang="ko-KR" altLang="en-US" dirty="0"/>
              <a:t>사항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394" y="898992"/>
            <a:ext cx="6875600" cy="11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현시점에서 고객을 노예로 만드는 마약 기능은 </a:t>
            </a:r>
            <a:r>
              <a:rPr lang="ko-KR" altLang="en-US" sz="1600" dirty="0" err="1"/>
              <a:t>어떤것을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써야할까요</a:t>
            </a:r>
            <a:r>
              <a:rPr lang="en-US" altLang="ko-KR" sz="1600" dirty="0"/>
              <a:t>?</a:t>
            </a:r>
            <a:br>
              <a:rPr lang="en-US" altLang="ko-KR" sz="1600" dirty="0"/>
            </a:br>
            <a:r>
              <a:rPr lang="ko-KR" altLang="en-US" sz="1600" dirty="0"/>
              <a:t> 예</a:t>
            </a:r>
            <a:r>
              <a:rPr lang="en-US" altLang="ko-KR" sz="1600" dirty="0"/>
              <a:t>)</a:t>
            </a:r>
            <a:r>
              <a:rPr lang="ko-KR" altLang="en-US" sz="1600" dirty="0"/>
              <a:t>포인트</a:t>
            </a:r>
            <a:r>
              <a:rPr lang="en-US" altLang="ko-KR" sz="1600" dirty="0"/>
              <a:t>, </a:t>
            </a:r>
            <a:r>
              <a:rPr lang="ko-KR" altLang="en-US" sz="1600" dirty="0"/>
              <a:t>쿠폰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E06C2-0185-45AD-8C97-7A6DF6F34B79}"/>
              </a:ext>
            </a:extLst>
          </p:cNvPr>
          <p:cNvSpPr txBox="1"/>
          <p:nvPr/>
        </p:nvSpPr>
        <p:spPr>
          <a:xfrm>
            <a:off x="899592" y="2107533"/>
            <a:ext cx="5573962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시장에서 </a:t>
            </a:r>
            <a:r>
              <a:rPr lang="ko-KR" altLang="en-US" sz="1600" dirty="0" err="1"/>
              <a:t>니드가</a:t>
            </a:r>
            <a:r>
              <a:rPr lang="ko-KR" altLang="en-US" sz="1600" dirty="0"/>
              <a:t> 있는 조합된 </a:t>
            </a:r>
            <a:r>
              <a:rPr lang="en-US" altLang="ko-KR" sz="1600" dirty="0"/>
              <a:t>KIT </a:t>
            </a:r>
            <a:r>
              <a:rPr lang="ko-KR" altLang="en-US" sz="1600" dirty="0"/>
              <a:t>구성품을 만들어 판매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필요한 상품에 대한 응대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대체제품등</a:t>
            </a:r>
            <a:r>
              <a:rPr lang="en-US" altLang="ko-KR" sz="16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63579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1953072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해외 </a:t>
            </a:r>
            <a:r>
              <a:rPr lang="en-US" altLang="ko-KR" sz="2400" b="1" dirty="0"/>
              <a:t>Bench Marking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44008" y="1953072"/>
            <a:ext cx="162198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CRG-EOAT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EMI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Piab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AGS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EINS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FEBA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84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7948" y="11247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몰</a:t>
            </a:r>
            <a:r>
              <a:rPr lang="en-US" altLang="ko-KR" dirty="0"/>
              <a:t> </a:t>
            </a:r>
            <a:r>
              <a:rPr lang="ko-KR" altLang="en-US" dirty="0"/>
              <a:t>메인 페이지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CRG-EOAT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4532" y="523288"/>
            <a:ext cx="21739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2"/>
              </a:rPr>
              <a:t>http://www.crg-eoat.com/contact/</a:t>
            </a:r>
            <a:endParaRPr lang="ko-KR" altLang="en-US" sz="1000" dirty="0"/>
          </a:p>
        </p:txBody>
      </p:sp>
      <p:sp>
        <p:nvSpPr>
          <p:cNvPr id="6" name="오른쪽 중괄호 5"/>
          <p:cNvSpPr/>
          <p:nvPr/>
        </p:nvSpPr>
        <p:spPr>
          <a:xfrm flipH="1">
            <a:off x="1156774" y="3212976"/>
            <a:ext cx="144016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319018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GNB</a:t>
            </a:r>
            <a:endParaRPr lang="ko-KR" altLang="en-US" sz="1100" dirty="0"/>
          </a:p>
        </p:txBody>
      </p:sp>
      <p:sp>
        <p:nvSpPr>
          <p:cNvPr id="9" name="오른쪽 중괄호 8"/>
          <p:cNvSpPr/>
          <p:nvPr/>
        </p:nvSpPr>
        <p:spPr>
          <a:xfrm flipH="1">
            <a:off x="1156774" y="3501008"/>
            <a:ext cx="144016" cy="24482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8847" y="4509700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Main </a:t>
            </a:r>
          </a:p>
          <a:p>
            <a:r>
              <a:rPr lang="en-US" altLang="ko-KR" sz="1100" dirty="0"/>
              <a:t>Promotion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0848"/>
            <a:ext cx="6584950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65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5172" y="103990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카테고리 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CRG-EOAT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flipH="1">
            <a:off x="3140836" y="2165896"/>
            <a:ext cx="144016" cy="147912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15403" y="277465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카테고리 영역</a:t>
            </a:r>
            <a:endParaRPr lang="ko-KR" altLang="en-US" sz="11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24744"/>
            <a:ext cx="4614863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08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9068" y="103990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상세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1. CRG-EOAT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58" y="1484784"/>
            <a:ext cx="6711950" cy="437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60821" y="515593"/>
            <a:ext cx="23871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hlinkClick r:id="rId2"/>
              </a:rPr>
              <a:t>https://www.emicorp.com/products/</a:t>
            </a:r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10527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EMI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7119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43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7608" y="1018866"/>
            <a:ext cx="242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서브 메인</a:t>
            </a:r>
            <a:endParaRPr lang="en-US" altLang="ko-KR" dirty="0"/>
          </a:p>
          <a:p>
            <a:r>
              <a:rPr lang="en-US" altLang="ko-KR" dirty="0"/>
              <a:t>(EOAT </a:t>
            </a:r>
            <a:r>
              <a:rPr lang="ko-KR" altLang="en-US" dirty="0"/>
              <a:t>카테고리 메인</a:t>
            </a:r>
            <a:r>
              <a:rPr lang="en-US" altLang="ko-KR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10171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Bench Marking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153616"/>
            <a:ext cx="504056" cy="2139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742" y="476672"/>
            <a:ext cx="1664079" cy="2928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2. EMI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836712"/>
            <a:ext cx="4029075" cy="586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52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1216</Words>
  <Application>Microsoft Office PowerPoint</Application>
  <PresentationFormat>화면 슬라이드 쇼(4:3)</PresentationFormat>
  <Paragraphs>883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서원일</dc:creator>
  <cp:lastModifiedBy>김윤희</cp:lastModifiedBy>
  <cp:revision>62</cp:revision>
  <dcterms:created xsi:type="dcterms:W3CDTF">2020-01-30T01:33:43Z</dcterms:created>
  <dcterms:modified xsi:type="dcterms:W3CDTF">2020-07-22T10:34:59Z</dcterms:modified>
</cp:coreProperties>
</file>